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61" r:id="rId3"/>
    <p:sldId id="262" r:id="rId4"/>
    <p:sldId id="263" r:id="rId5"/>
    <p:sldId id="270" r:id="rId6"/>
    <p:sldId id="281" r:id="rId7"/>
    <p:sldId id="276" r:id="rId8"/>
    <p:sldId id="277" r:id="rId9"/>
    <p:sldId id="278" r:id="rId10"/>
    <p:sldId id="279" r:id="rId11"/>
    <p:sldId id="271" r:id="rId12"/>
    <p:sldId id="272" r:id="rId13"/>
    <p:sldId id="280" r:id="rId14"/>
    <p:sldId id="273" r:id="rId15"/>
    <p:sldId id="282" r:id="rId16"/>
    <p:sldId id="274" r:id="rId17"/>
    <p:sldId id="264" r:id="rId18"/>
    <p:sldId id="283" r:id="rId19"/>
    <p:sldId id="334" r:id="rId20"/>
    <p:sldId id="284" r:id="rId21"/>
    <p:sldId id="285" r:id="rId22"/>
    <p:sldId id="286" r:id="rId23"/>
    <p:sldId id="287" r:id="rId24"/>
    <p:sldId id="288" r:id="rId25"/>
    <p:sldId id="335" r:id="rId26"/>
    <p:sldId id="265" r:id="rId27"/>
    <p:sldId id="289" r:id="rId28"/>
    <p:sldId id="290" r:id="rId29"/>
    <p:sldId id="291" r:id="rId30"/>
    <p:sldId id="292" r:id="rId31"/>
    <p:sldId id="293" r:id="rId32"/>
    <p:sldId id="294" r:id="rId33"/>
    <p:sldId id="266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267" r:id="rId44"/>
    <p:sldId id="268" r:id="rId45"/>
    <p:sldId id="304" r:id="rId46"/>
    <p:sldId id="305" r:id="rId47"/>
    <p:sldId id="269" r:id="rId48"/>
    <p:sldId id="306" r:id="rId49"/>
    <p:sldId id="307" r:id="rId50"/>
    <p:sldId id="308" r:id="rId51"/>
    <p:sldId id="309" r:id="rId52"/>
    <p:sldId id="310" r:id="rId53"/>
    <p:sldId id="311" r:id="rId54"/>
    <p:sldId id="314" r:id="rId55"/>
    <p:sldId id="315" r:id="rId56"/>
    <p:sldId id="312" r:id="rId57"/>
    <p:sldId id="313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6" r:id="rId70"/>
    <p:sldId id="328" r:id="rId71"/>
    <p:sldId id="329" r:id="rId72"/>
    <p:sldId id="330" r:id="rId73"/>
    <p:sldId id="331" r:id="rId74"/>
    <p:sldId id="332" r:id="rId75"/>
    <p:sldId id="333" r:id="rId76"/>
    <p:sldId id="26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94" autoAdjust="0"/>
    <p:restoredTop sz="89587" autoAdjust="0"/>
  </p:normalViewPr>
  <p:slideViewPr>
    <p:cSldViewPr>
      <p:cViewPr varScale="1">
        <p:scale>
          <a:sx n="59" d="100"/>
          <a:sy n="59" d="100"/>
        </p:scale>
        <p:origin x="50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F7025-33D9-4E9F-9955-A14222A03D05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3E3EA-CC6A-448F-83C3-9A526F33C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54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40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97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97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6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39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84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7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33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06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42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59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16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59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32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17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12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3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21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63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0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33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03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2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8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01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79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82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28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8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09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7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18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57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8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597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375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00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689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144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946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17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7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36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579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354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695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94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221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256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80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87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427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13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638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194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857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44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847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42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013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401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853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460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0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52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747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383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04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756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300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242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60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5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2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2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1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 userDrawn="1"/>
        </p:nvSpPr>
        <p:spPr bwMode="auto">
          <a:xfrm flipH="1">
            <a:off x="0" y="6504057"/>
            <a:ext cx="12192000" cy="35394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66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algn="l">
              <a:lnSpc>
                <a:spcPct val="180000"/>
              </a:lnSpc>
            </a:pPr>
            <a:endParaRPr lang="en-US" sz="1100" b="1" baseline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467476"/>
            <a:ext cx="28448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0" y="705"/>
            <a:ext cx="12192000" cy="42402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66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80000"/>
              </a:lnSpc>
            </a:pPr>
            <a:endParaRPr lang="en-US" sz="1400" b="1" baseline="0">
              <a:solidFill>
                <a:srgbClr val="0070C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9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0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2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9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5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2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4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1905000" y="762000"/>
            <a:ext cx="8382000" cy="190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4400" kern="0">
                <a:solidFill>
                  <a:srgbClr val="002060"/>
                </a:solidFill>
                <a:latin typeface="Cambria" panose="02040503050406030204" pitchFamily="18" charset="0"/>
              </a:rPr>
              <a:t>TỔNG QUAN VỀ ASP.NET MVC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7BE976F6-80B6-44CE-B3A0-CBE5826B7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025359"/>
            <a:ext cx="39243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sp.net MVC">
            <a:extLst>
              <a:ext uri="{FF2B5EF4-FFF2-40B4-BE49-F238E27FC236}">
                <a16:creationId xmlns:a16="http://schemas.microsoft.com/office/drawing/2014/main" id="{4A7A0B00-96B0-4839-A1E2-44B17209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35718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5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1.1.  ASP .NET  MVC  là gì ?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vi-VN" sz="2800" b="1">
                <a:latin typeface="Cambria" panose="02040503050406030204" pitchFamily="18" charset="0"/>
              </a:rPr>
              <a:t>Controllers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Xử  lý  các  tác  động  về  mặt  giao  diện,  các  thao  tác  đối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với models,  và chọn view để hiển thị ra màn hình.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Điều  hướng  các  yêu  cầu  từ  người  dùng  và  gọi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phương thức xử lý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Trong  MVC,  view  chỉ  có  tác  dụng  hiển  thị  giao  diện,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còn điều khiển vẫn do Controllers đảm trách. </a:t>
            </a:r>
            <a:endParaRPr lang="en-US" sz="28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69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1.2. MVC  làm việc nh</a:t>
              </a:r>
              <a:r>
                <a:rPr lang="en-US" sz="2800" b="1">
                  <a:latin typeface="Cambria" panose="02040503050406030204" pitchFamily="18" charset="0"/>
                </a:rPr>
                <a:t>ư</a:t>
              </a:r>
              <a:r>
                <a:rPr lang="vi-VN" sz="2800" b="1">
                  <a:latin typeface="Cambria" panose="02040503050406030204" pitchFamily="18" charset="0"/>
                </a:rPr>
                <a:t> thế nào?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User  tương  tác  với  View,  bằng  cách  click  vào  button,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gửi yêu cầu đi.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Controller nhận và điều hướng đến phương thức xử lý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ở Model.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Model nhận thông tin và thực thi các yêu cầu, View sẽ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nhận kết quả từ Model và hiển thị lại cho người dùng. </a:t>
            </a:r>
            <a:endParaRPr lang="en-US" sz="2800">
              <a:latin typeface="Cambria" panose="02040503050406030204" pitchFamily="18" charset="0"/>
            </a:endParaRPr>
          </a:p>
        </p:txBody>
      </p:sp>
      <p:pic>
        <p:nvPicPr>
          <p:cNvPr id="3074" name="Picture 2" descr="Image result for MVC">
            <a:extLst>
              <a:ext uri="{FF2B5EF4-FFF2-40B4-BE49-F238E27FC236}">
                <a16:creationId xmlns:a16="http://schemas.microsoft.com/office/drawing/2014/main" id="{363223B5-F849-40CC-ADBB-2FC3EBD0F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99" y="3276599"/>
            <a:ext cx="802796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Related image">
            <a:extLst>
              <a:ext uri="{FF2B5EF4-FFF2-40B4-BE49-F238E27FC236}">
                <a16:creationId xmlns:a16="http://schemas.microsoft.com/office/drawing/2014/main" id="{BAF56ECB-DD20-41A1-BCFC-9B3AB5FD62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2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1.3. </a:t>
              </a:r>
              <a:r>
                <a:rPr lang="en-US" sz="2800" b="1">
                  <a:latin typeface="Cambria" panose="02040503050406030204" pitchFamily="18" charset="0"/>
                </a:rPr>
                <a:t>Ưu điểm</a:t>
              </a:r>
              <a:r>
                <a:rPr lang="vi-VN" sz="2800" b="1">
                  <a:latin typeface="Cambria" panose="02040503050406030204" pitchFamily="18" charset="0"/>
                </a:rPr>
                <a:t> &amp; </a:t>
              </a:r>
              <a:r>
                <a:rPr lang="en-US" sz="2800" b="1">
                  <a:latin typeface="Cambria" panose="02040503050406030204" pitchFamily="18" charset="0"/>
                </a:rPr>
                <a:t>Nh</a:t>
              </a:r>
              <a:r>
                <a:rPr lang="vi-VN" sz="2800" b="1">
                  <a:latin typeface="Cambria" panose="02040503050406030204" pitchFamily="18" charset="0"/>
                </a:rPr>
                <a:t>ư</a:t>
              </a:r>
              <a:r>
                <a:rPr lang="en-US" sz="2800" b="1">
                  <a:latin typeface="Cambria" panose="02040503050406030204" pitchFamily="18" charset="0"/>
                </a:rPr>
                <a:t>ợc</a:t>
              </a:r>
              <a:r>
                <a:rPr lang="vi-VN" sz="2800" b="1">
                  <a:latin typeface="Cambria" panose="02040503050406030204" pitchFamily="18" charset="0"/>
                </a:rPr>
                <a:t> điểm của MVC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vi-VN" sz="2800" b="1">
                <a:latin typeface="Cambria" panose="02040503050406030204" pitchFamily="18" charset="0"/>
              </a:rPr>
              <a:t>Ư</a:t>
            </a:r>
            <a:r>
              <a:rPr lang="en-US" sz="2800" b="1">
                <a:latin typeface="Cambria" panose="02040503050406030204" pitchFamily="18" charset="0"/>
              </a:rPr>
              <a:t>u điểm: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Thể hiện tính chuyên nghiệp trong lập trình, PTTK.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Được  chia  thành  các  thành  phần  độc  lập  nên  giúp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phát triển ứng dụng nhanh, dễ nâng cấp, bảo trì..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Ứng dụng tạo ra chạy ổn định trên Windows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Đáp ứng nhiều loại thiết  bị truy cập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An toàn, Dễ tích hợp </a:t>
            </a:r>
            <a:endParaRPr lang="en-US" sz="28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75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1.3. </a:t>
              </a:r>
              <a:r>
                <a:rPr lang="en-US" sz="2800" b="1">
                  <a:latin typeface="Cambria" panose="02040503050406030204" pitchFamily="18" charset="0"/>
                </a:rPr>
                <a:t>Ưu điểm</a:t>
              </a:r>
              <a:r>
                <a:rPr lang="vi-VN" sz="2800" b="1">
                  <a:latin typeface="Cambria" panose="02040503050406030204" pitchFamily="18" charset="0"/>
                </a:rPr>
                <a:t> &amp; </a:t>
              </a:r>
              <a:r>
                <a:rPr lang="en-US" sz="2800" b="1">
                  <a:latin typeface="Cambria" panose="02040503050406030204" pitchFamily="18" charset="0"/>
                </a:rPr>
                <a:t>Nh</a:t>
              </a:r>
              <a:r>
                <a:rPr lang="vi-VN" sz="2800" b="1">
                  <a:latin typeface="Cambria" panose="02040503050406030204" pitchFamily="18" charset="0"/>
                </a:rPr>
                <a:t>ư</a:t>
              </a:r>
              <a:r>
                <a:rPr lang="en-US" sz="2800" b="1">
                  <a:latin typeface="Cambria" panose="02040503050406030204" pitchFamily="18" charset="0"/>
                </a:rPr>
                <a:t>ợc</a:t>
              </a:r>
              <a:r>
                <a:rPr lang="vi-VN" sz="2800" b="1">
                  <a:latin typeface="Cambria" panose="02040503050406030204" pitchFamily="18" charset="0"/>
                </a:rPr>
                <a:t> điểm của MVC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2800" b="1">
                <a:latin typeface="Cambria" panose="02040503050406030204" pitchFamily="18" charset="0"/>
              </a:rPr>
              <a:t>Nh</a:t>
            </a:r>
            <a:r>
              <a:rPr lang="vi-VN" sz="2800" b="1">
                <a:latin typeface="Cambria" panose="02040503050406030204" pitchFamily="18" charset="0"/>
              </a:rPr>
              <a:t>ư</a:t>
            </a:r>
            <a:r>
              <a:rPr lang="en-US" sz="2800" b="1">
                <a:latin typeface="Cambria" panose="02040503050406030204" pitchFamily="18" charset="0"/>
              </a:rPr>
              <a:t>ợc điểm: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Đối  với  dự  án  nhỏ  việc  áp  dụng  mô  hình  MVC  gây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cồng kềnh, tốn thời gian trong quá trình phát triển.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Tốn  thời  gian  trung  chuyển  dữ  liệu  của  các  thành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phần.</a:t>
            </a:r>
            <a:endParaRPr lang="en-US" sz="28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856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1.4. Sự khác biệt với WebForm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FF334E-53E7-4CCD-897E-98357A51B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264553"/>
              </p:ext>
            </p:extLst>
          </p:nvPr>
        </p:nvGraphicFramePr>
        <p:xfrm>
          <a:off x="172932" y="1094537"/>
          <a:ext cx="11603092" cy="521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9868">
                  <a:extLst>
                    <a:ext uri="{9D8B030D-6E8A-4147-A177-3AD203B41FA5}">
                      <a16:colId xmlns:a16="http://schemas.microsoft.com/office/drawing/2014/main" val="1778066801"/>
                    </a:ext>
                  </a:extLst>
                </a:gridCol>
                <a:gridCol w="4466991">
                  <a:extLst>
                    <a:ext uri="{9D8B030D-6E8A-4147-A177-3AD203B41FA5}">
                      <a16:colId xmlns:a16="http://schemas.microsoft.com/office/drawing/2014/main" val="1083218353"/>
                    </a:ext>
                  </a:extLst>
                </a:gridCol>
                <a:gridCol w="3956233">
                  <a:extLst>
                    <a:ext uri="{9D8B030D-6E8A-4147-A177-3AD203B41FA5}">
                      <a16:colId xmlns:a16="http://schemas.microsoft.com/office/drawing/2014/main" val="3802996599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</a:rPr>
                        <a:t>Tính năng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</a:rPr>
                        <a:t>Webform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</a:rPr>
                        <a:t>MVC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16966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Kiến trúc ch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ơng trình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Kiến trúc mô hình Webform</a:t>
                      </a:r>
                      <a:r>
                        <a:rPr lang="en-US" sz="2400">
                          <a:latin typeface="Cambria" panose="02040503050406030204" pitchFamily="18" charset="0"/>
                          <a:sym typeface="Wingdings" panose="05000000000000000000" pitchFamily="2" charset="2"/>
                        </a:rPr>
                        <a:t>BusinessDatabase</a:t>
                      </a:r>
                      <a:endParaRPr lang="en-US" sz="240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Kiến trúc sử dụng việc phân chia ch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ơng trình thành Models, View và Controllers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48985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Cú pháp ch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ơng trình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Sử dụng cú pháp của Webform, tất cả các sự kiện và controls do server quản lý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Các sự kiện đ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ợc điều khiển bởi Controllers, các controls không do server quản lý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6229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Truy cập dữ liệu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Sử dụng hầu hết các công nghệ truy cập dũ liệu trong ứng dụng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Phần lớn dùng LINQ để tạo mô hình truy cập đối t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ợng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3459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Debug ch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ơng trình phải thực hiện tất cả bao gồm các lớp truy cập dữ liệu, sự hiển thị, điều khiển các 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Debug có thể sử dụng các unit test kiểm tra các ph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ơng thức trong controller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45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44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1.4. Sự khác biệt với WebForm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FF334E-53E7-4CCD-897E-98357A51B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323754"/>
              </p:ext>
            </p:extLst>
          </p:nvPr>
        </p:nvGraphicFramePr>
        <p:xfrm>
          <a:off x="252192" y="1234440"/>
          <a:ext cx="11295114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1313">
                  <a:extLst>
                    <a:ext uri="{9D8B030D-6E8A-4147-A177-3AD203B41FA5}">
                      <a16:colId xmlns:a16="http://schemas.microsoft.com/office/drawing/2014/main" val="1778066801"/>
                    </a:ext>
                  </a:extLst>
                </a:gridCol>
                <a:gridCol w="4302295">
                  <a:extLst>
                    <a:ext uri="{9D8B030D-6E8A-4147-A177-3AD203B41FA5}">
                      <a16:colId xmlns:a16="http://schemas.microsoft.com/office/drawing/2014/main" val="1083218353"/>
                    </a:ext>
                  </a:extLst>
                </a:gridCol>
                <a:gridCol w="3241506">
                  <a:extLst>
                    <a:ext uri="{9D8B030D-6E8A-4147-A177-3AD203B41FA5}">
                      <a16:colId xmlns:a16="http://schemas.microsoft.com/office/drawing/2014/main" val="3802996599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</a:rPr>
                        <a:t>Tính năng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</a:rPr>
                        <a:t>Webform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Cambria" panose="02040503050406030204" pitchFamily="18" charset="0"/>
                        </a:rPr>
                        <a:t>MVC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16966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Tốc độ phân tải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Tốc độ phân tải chậm khi trong trang có quá nhiều các controls vì ViewState quá lớn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Phân tải nhanh h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ơ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n do không phải quản lý ViewState để quản lý các Control trong trang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48985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ơng tác với 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ơng tác với Javascript khá khó khan vì các controls đ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ợc điều khiển bởi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T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ơng tác với Javascript dễ dàng vì các đối t</a:t>
                      </a:r>
                      <a:r>
                        <a:rPr lang="vi-VN" sz="2400">
                          <a:latin typeface="Cambria" panose="02040503050406030204" pitchFamily="18" charset="0"/>
                        </a:rPr>
                        <a:t>ư</a:t>
                      </a:r>
                      <a:r>
                        <a:rPr lang="en-US" sz="2400">
                          <a:latin typeface="Cambria" panose="02040503050406030204" pitchFamily="18" charset="0"/>
                        </a:rPr>
                        <a:t>ợng không do Server quản lý.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6229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URL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Cấu trúc địa chỉ URL có dạng &lt;filename&gt;.aspx?&lt;các tham số&gt;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>
                          <a:latin typeface="Cambria" panose="02040503050406030204" pitchFamily="18" charset="0"/>
                        </a:rPr>
                        <a:t>Cấu trúc địa chỉ rành mạch theo dạng Controllers/Action/Id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3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64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1.5. Lợi ích web dựa trên mô hình MVC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Dễ  dàng  quản  lý   sự  phức  tạp  của  ứng  dụng  bằng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cách chia ứng dụng thành Model, View, Controller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Không  sử  dụng  view  state  hoặc  server-based  form .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Điều  này  tốt  cho  những  lập  trình  viên  muốn  quản  lý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hết các khía cạnh của một ứng dụng.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Sử  dụng mẫu  Front  Controller, mẫu  này  giúp  quản  lý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các  requests  (yêu  cầu)  chỉ  thông  qua  một  Controller .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Hỗ  trợ  tốt  hơn  cho  mô  hình  phát  triển  ứng  dụng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hướng kiểm thử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Hỗ  trợ  tốt  cho  các  ứng  dụng  được  xây  dựng  bởi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những  đội  có  nhiều  lập  trình  viên  và  thiết  kế  mà  vẫn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quản lý được tính năng của ứng dụng </a:t>
            </a:r>
            <a:endParaRPr lang="en-US" sz="28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32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2. Xây  dựng ứng dụng Web MVC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Từ Visual Studio 2022, chọn File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</a:t>
            </a:r>
            <a:r>
              <a:rPr lang="en-US" sz="2800">
                <a:latin typeface="Cambria" panose="02040503050406030204" pitchFamily="18" charset="0"/>
              </a:rPr>
              <a:t>New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Project</a:t>
            </a:r>
            <a:endParaRPr lang="vi-VN" sz="2800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DC8C-340B-4C7C-845A-2E87B78442D8}"/>
              </a:ext>
            </a:extLst>
          </p:cNvPr>
          <p:cNvSpPr/>
          <p:nvPr/>
        </p:nvSpPr>
        <p:spPr>
          <a:xfrm>
            <a:off x="536338" y="5486400"/>
            <a:ext cx="5814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>
                <a:latin typeface="Cambria" panose="02040503050406030204" pitchFamily="18" charset="0"/>
              </a:rPr>
              <a:t>Hoặc nhấn tổ hợp phím Ctrl+Shift +N</a:t>
            </a: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2588B3-C56E-C03F-B7B4-2C89D970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0800" y="1606881"/>
            <a:ext cx="5334000" cy="374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2. Xây  dựng ứng dụng Web MVC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Tìm tới mục Web rồi chọn ASP.NET Web Application:</a:t>
            </a:r>
            <a:endParaRPr lang="vi-VN" sz="2800"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957A8-3419-4C7A-8256-1BC838D85123}"/>
              </a:ext>
            </a:extLst>
          </p:cNvPr>
          <p:cNvSpPr txBox="1"/>
          <p:nvPr/>
        </p:nvSpPr>
        <p:spPr>
          <a:xfrm>
            <a:off x="9217334" y="3548390"/>
            <a:ext cx="2010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Loại Project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3818EB-AE7F-4A7B-A0C3-7C3ABCE3FD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48426" y="3818396"/>
            <a:ext cx="2238375" cy="25321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B18960-81BE-4E12-9E47-ACAC502F30E3}"/>
              </a:ext>
            </a:extLst>
          </p:cNvPr>
          <p:cNvCxnSpPr/>
          <p:nvPr/>
        </p:nvCxnSpPr>
        <p:spPr>
          <a:xfrm>
            <a:off x="9803252" y="6148715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871CFB-D8EF-47F6-BD66-AB3B662003F1}"/>
              </a:ext>
            </a:extLst>
          </p:cNvPr>
          <p:cNvSpPr txBox="1"/>
          <p:nvPr/>
        </p:nvSpPr>
        <p:spPr>
          <a:xfrm>
            <a:off x="6733622" y="5887105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Click NEXT để tạo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13110-3D8A-57F6-2924-70DF8BD6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7068"/>
            <a:ext cx="5762625" cy="404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2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92222E-4C24-0651-70F5-D0FE89819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041" y="1650156"/>
            <a:ext cx="6114211" cy="429368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2. Xây  dựng ứng dụng Web MVC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Tìm tới mục Web rồi chọn ASP.NET Web Application:</a:t>
            </a:r>
            <a:endParaRPr lang="vi-VN" sz="2800"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957A8-3419-4C7A-8256-1BC838D85123}"/>
              </a:ext>
            </a:extLst>
          </p:cNvPr>
          <p:cNvSpPr txBox="1"/>
          <p:nvPr/>
        </p:nvSpPr>
        <p:spPr>
          <a:xfrm>
            <a:off x="886707" y="2210127"/>
            <a:ext cx="1923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Tên Project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E3818EB-AE7F-4A7B-A0C3-7C3ABCE3FD44}"/>
              </a:ext>
            </a:extLst>
          </p:cNvPr>
          <p:cNvCxnSpPr>
            <a:cxnSpLocks/>
          </p:cNvCxnSpPr>
          <p:nvPr/>
        </p:nvCxnSpPr>
        <p:spPr>
          <a:xfrm>
            <a:off x="2924176" y="2514599"/>
            <a:ext cx="885824" cy="30480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B18960-81BE-4E12-9E47-ACAC502F30E3}"/>
              </a:ext>
            </a:extLst>
          </p:cNvPr>
          <p:cNvCxnSpPr/>
          <p:nvPr/>
        </p:nvCxnSpPr>
        <p:spPr>
          <a:xfrm>
            <a:off x="9803252" y="6148715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871CFB-D8EF-47F6-BD66-AB3B662003F1}"/>
              </a:ext>
            </a:extLst>
          </p:cNvPr>
          <p:cNvSpPr txBox="1"/>
          <p:nvPr/>
        </p:nvSpPr>
        <p:spPr>
          <a:xfrm>
            <a:off x="6733622" y="5887105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Click NEXT để tạo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1F7B0-3005-16A8-8435-C1CFFE16B73E}"/>
              </a:ext>
            </a:extLst>
          </p:cNvPr>
          <p:cNvSpPr txBox="1"/>
          <p:nvPr/>
        </p:nvSpPr>
        <p:spPr>
          <a:xfrm>
            <a:off x="581932" y="3120321"/>
            <a:ext cx="2342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Folder Project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B8E7304-B1F2-9E63-C00E-61651CE54DD6}"/>
              </a:ext>
            </a:extLst>
          </p:cNvPr>
          <p:cNvCxnSpPr>
            <a:cxnSpLocks/>
          </p:cNvCxnSpPr>
          <p:nvPr/>
        </p:nvCxnSpPr>
        <p:spPr>
          <a:xfrm flipV="1">
            <a:off x="2924176" y="3200400"/>
            <a:ext cx="885824" cy="18153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90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4620576" cy="508000"/>
            <a:chOff x="789624" y="1191463"/>
            <a:chExt cx="4620576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Mục tiêu bài học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Kiến thức: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Trình bà</a:t>
            </a:r>
            <a:r>
              <a:rPr lang="en-US" sz="2800">
                <a:latin typeface="Cambria" panose="02040503050406030204" pitchFamily="18" charset="0"/>
              </a:rPr>
              <a:t>y</a:t>
            </a:r>
            <a:r>
              <a:rPr lang="vi-VN" sz="2800">
                <a:latin typeface="Cambria" panose="02040503050406030204" pitchFamily="18" charset="0"/>
              </a:rPr>
              <a:t> được các khái niệm, đặc tính về ASP .Net MVC Framework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So sánh sự  khác  biệt  ASP .Net  MVC với Web  Form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Trình bày khái niệm về các  đối tượng trong mô hình MVC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Kỹ năng: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T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ơng tác đ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ợc CSDL bằng</a:t>
            </a:r>
            <a:r>
              <a:rPr lang="vi-VN" sz="2800">
                <a:latin typeface="Cambria" panose="02040503050406030204" pitchFamily="18" charset="0"/>
              </a:rPr>
              <a:t> LINQ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Xây  dựng  được  ứng  dụng  truy  xuất  dữ  liệu  với  mô  hình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ASP .Net  MVC </a:t>
            </a:r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4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2. Xây  dựng ứng dụng Web MVC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Tiếp tục chọn MVC 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nhấn OK, chờ Visual hoàn tất việc tạo Project</a:t>
            </a: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72902-6A4A-4ADD-3932-2C1780D3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5991225" cy="42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7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2. Xây  dựng ứng dụng Web MVC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Project MVC (HelloWorld) đ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ợc tạo xong:</a:t>
            </a: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9E2313-962F-AF40-7FA8-4F7108EF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28800"/>
            <a:ext cx="9448800" cy="40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14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EEC7A2-D0E1-9321-54A1-3AFDB7081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748" y="1213401"/>
            <a:ext cx="3038475" cy="50863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2. Xây  dựng ứng dụng Web MVC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Cấu trúc của 1 dự án MVC:</a:t>
            </a:r>
            <a:endParaRPr lang="vi-VN" sz="2800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9F8DB6-246F-4782-99B7-1E09DEC1DFDB}"/>
              </a:ext>
            </a:extLst>
          </p:cNvPr>
          <p:cNvSpPr/>
          <p:nvPr/>
        </p:nvSpPr>
        <p:spPr>
          <a:xfrm>
            <a:off x="442210" y="1752600"/>
            <a:ext cx="75309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>
                <a:latin typeface="Cambria" panose="02040503050406030204" pitchFamily="18" charset="0"/>
              </a:rPr>
              <a:t>Controllers</a:t>
            </a:r>
            <a:r>
              <a:rPr lang="en-US" sz="2800">
                <a:latin typeface="Cambria" panose="02040503050406030204" pitchFamily="18" charset="0"/>
              </a:rPr>
              <a:t>:  Thư  mục  này  chứa  tất  cả  controller trong  ứng  dụng.  Các  Controller  đáp  ứng  yêu  cầu đến  từ  trình  duyệt,  quyết  định  phải  làm  gì  và  phản hồi kết quả.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>
                <a:latin typeface="Cambria" panose="02040503050406030204" pitchFamily="18" charset="0"/>
              </a:rPr>
              <a:t>Models</a:t>
            </a:r>
            <a:r>
              <a:rPr lang="en-US" sz="2800">
                <a:latin typeface="Cambria" panose="02040503050406030204" pitchFamily="18" charset="0"/>
              </a:rPr>
              <a:t>:  Các  lớp  mô  hình  dữ  liệu  được  tổ  chức  để nắm giữ và thao tác dữ liệu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>
                <a:latin typeface="Cambria" panose="02040503050406030204" pitchFamily="18" charset="0"/>
              </a:rPr>
              <a:t>Views</a:t>
            </a:r>
            <a:r>
              <a:rPr lang="en-US" sz="2800">
                <a:latin typeface="Cambria" panose="02040503050406030204" pitchFamily="18" charset="0"/>
              </a:rPr>
              <a:t>:  View  chứa  các  mẫu  giao  diện  người  dùng của ứng dụng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AB1FFC-6EF2-4693-B13E-93FBA94F1A0D}"/>
              </a:ext>
            </a:extLst>
          </p:cNvPr>
          <p:cNvCxnSpPr>
            <a:cxnSpLocks/>
          </p:cNvCxnSpPr>
          <p:nvPr/>
        </p:nvCxnSpPr>
        <p:spPr>
          <a:xfrm flipH="1">
            <a:off x="9589326" y="3100069"/>
            <a:ext cx="1427242" cy="14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C617B8-450F-49B0-85A0-7AE9274705D8}"/>
              </a:ext>
            </a:extLst>
          </p:cNvPr>
          <p:cNvCxnSpPr>
            <a:cxnSpLocks/>
          </p:cNvCxnSpPr>
          <p:nvPr/>
        </p:nvCxnSpPr>
        <p:spPr>
          <a:xfrm flipH="1">
            <a:off x="9448800" y="3185794"/>
            <a:ext cx="1567768" cy="243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2A3074-274D-4E31-9E55-B3D0AEADED33}"/>
              </a:ext>
            </a:extLst>
          </p:cNvPr>
          <p:cNvCxnSpPr>
            <a:cxnSpLocks/>
          </p:cNvCxnSpPr>
          <p:nvPr/>
        </p:nvCxnSpPr>
        <p:spPr>
          <a:xfrm flipH="1">
            <a:off x="9525000" y="3129579"/>
            <a:ext cx="1491568" cy="147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E994E4-192D-4379-B46D-9E7E98496AB8}"/>
              </a:ext>
            </a:extLst>
          </p:cNvPr>
          <p:cNvSpPr txBox="1"/>
          <p:nvPr/>
        </p:nvSpPr>
        <p:spPr>
          <a:xfrm>
            <a:off x="10978699" y="2905780"/>
            <a:ext cx="909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ambria" panose="02040503050406030204" pitchFamily="18" charset="0"/>
              </a:rPr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276890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2. Xây  dựng ứng dụng Web MVC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Cấu trúc của 1 dự án MVC: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b="1">
                <a:latin typeface="Cambria" panose="02040503050406030204" pitchFamily="18" charset="0"/>
              </a:rPr>
              <a:t>Properties</a:t>
            </a:r>
            <a:r>
              <a:rPr lang="vi-VN" sz="2800">
                <a:latin typeface="Cambria" panose="02040503050406030204" pitchFamily="18" charset="0"/>
              </a:rPr>
              <a:t>: </a:t>
            </a:r>
            <a:r>
              <a:rPr lang="en-US" sz="2800">
                <a:latin typeface="Cambria" panose="02040503050406030204" pitchFamily="18" charset="0"/>
              </a:rPr>
              <a:t>C</a:t>
            </a:r>
            <a:r>
              <a:rPr lang="vi-VN" sz="2800">
                <a:latin typeface="Cambria" panose="02040503050406030204" pitchFamily="18" charset="0"/>
              </a:rPr>
              <a:t>hứa các file </a:t>
            </a:r>
            <a:r>
              <a:rPr lang="en-US" sz="2800">
                <a:latin typeface="Cambria" panose="02040503050406030204" pitchFamily="18" charset="0"/>
              </a:rPr>
              <a:t>cấu hình</a:t>
            </a:r>
            <a:endParaRPr lang="vi-VN" sz="2800">
              <a:latin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b="1">
                <a:latin typeface="Cambria" panose="02040503050406030204" pitchFamily="18" charset="0"/>
              </a:rPr>
              <a:t>Dependencies: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Chứa</a:t>
            </a:r>
            <a:r>
              <a:rPr lang="en-US" sz="2800">
                <a:latin typeface="Cambria" panose="02040503050406030204" pitchFamily="18" charset="0"/>
              </a:rPr>
              <a:t> thư viện tích hợp vào ứng dụng</a:t>
            </a:r>
            <a:r>
              <a:rPr lang="vi-VN" sz="2800">
                <a:latin typeface="Cambria" panose="020405030504060302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 b="1">
                <a:latin typeface="Cambria" panose="02040503050406030204" pitchFamily="18" charset="0"/>
              </a:rPr>
              <a:t>Content</a:t>
            </a:r>
            <a:r>
              <a:rPr lang="vi-VN" sz="2800">
                <a:latin typeface="Cambria" panose="02040503050406030204" pitchFamily="18" charset="0"/>
              </a:rPr>
              <a:t>:  Chứa  tài  nguyên  tĩnh  như  hình  ảnh,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CSS…</a:t>
            </a:r>
            <a:endParaRPr lang="en-US" sz="2800">
              <a:latin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vi-VN" sz="28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61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2. Xây  dựng ứng dụng Web MVC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Nhấn F5 (hoặc chọn Run) để chạy Web:</a:t>
            </a:r>
          </a:p>
          <a:p>
            <a:pPr marL="0" indent="0" algn="just">
              <a:buNone/>
            </a:pP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920AA3-98DC-DEFD-E79B-F6E6BBB31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33562"/>
            <a:ext cx="5486400" cy="3733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7668B-00C4-904A-CF83-0D7AE3CBC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523" y="1782260"/>
            <a:ext cx="4814888" cy="39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79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2. Xây  dựng ứng dụng Web MVC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Nhấn F5 (hoặc chọn Run) để chạy Web:</a:t>
            </a:r>
          </a:p>
          <a:p>
            <a:pPr marL="0" indent="0" algn="just">
              <a:buNone/>
            </a:pP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7889C-F190-8031-1117-2C706C228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200" y="1838325"/>
            <a:ext cx="84582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9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3. Giới thiệu về Controller 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Để tạo mới</a:t>
            </a:r>
            <a:r>
              <a:rPr lang="vi-VN" sz="2800">
                <a:latin typeface="Cambria" panose="02040503050406030204" pitchFamily="18" charset="0"/>
              </a:rPr>
              <a:t> </a:t>
            </a:r>
            <a:r>
              <a:rPr lang="vi-VN" sz="2800" b="1">
                <a:latin typeface="Cambria" panose="02040503050406030204" pitchFamily="18" charset="0"/>
              </a:rPr>
              <a:t>Controller</a:t>
            </a:r>
            <a:r>
              <a:rPr lang="vi-VN" sz="2800">
                <a:latin typeface="Cambria" panose="02040503050406030204" pitchFamily="18" charset="0"/>
              </a:rPr>
              <a:t> </a:t>
            </a:r>
            <a:r>
              <a:rPr lang="en-US" sz="2800">
                <a:latin typeface="Cambria" panose="02040503050406030204" pitchFamily="18" charset="0"/>
              </a:rPr>
              <a:t>ta bấm chuột phải vào Controllers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chọn AddChọn Controller…</a:t>
            </a:r>
            <a:r>
              <a:rPr lang="en-US" sz="2800">
                <a:latin typeface="Cambria" panose="02040503050406030204" pitchFamily="18" charset="0"/>
              </a:rPr>
              <a:t>:</a:t>
            </a: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C17903-BF14-447D-93BC-33B39A9D4182}"/>
              </a:ext>
            </a:extLst>
          </p:cNvPr>
          <p:cNvPicPr/>
          <p:nvPr/>
        </p:nvPicPr>
        <p:blipFill rotWithShape="1">
          <a:blip r:embed="rId3"/>
          <a:srcRect l="48316" t="30729" b="22397"/>
          <a:stretch/>
        </p:blipFill>
        <p:spPr bwMode="auto">
          <a:xfrm>
            <a:off x="3048000" y="2209800"/>
            <a:ext cx="6724650" cy="3429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0995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3. Giới thiệu về Controller 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Chọn MVC 5 Controller –empty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nhấn Add</a:t>
            </a: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F803F5-C564-F7A5-2325-528A67E6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1905000"/>
            <a:ext cx="90963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24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3. Giới thiệu về Controller 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Ta giữ mặc định </a:t>
            </a:r>
            <a:r>
              <a:rPr lang="en-US" sz="2800">
                <a:solidFill>
                  <a:srgbClr val="FF0000"/>
                </a:solidFill>
                <a:latin typeface="Cambria" panose="02040503050406030204" pitchFamily="18" charset="0"/>
              </a:rPr>
              <a:t>Controller</a:t>
            </a:r>
            <a:r>
              <a:rPr lang="en-US" sz="2800">
                <a:latin typeface="Cambria" panose="02040503050406030204" pitchFamily="18" charset="0"/>
              </a:rPr>
              <a:t> đằng sau, đằng tr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ớc thêm </a:t>
            </a:r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</a:rPr>
              <a:t>Hello</a:t>
            </a:r>
            <a:endParaRPr lang="vi-VN" sz="2800" b="1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413485-6392-4DA9-B72C-F3A84F23CFAA}"/>
              </a:ext>
            </a:extLst>
          </p:cNvPr>
          <p:cNvSpPr txBox="1">
            <a:spLocks/>
          </p:cNvSpPr>
          <p:nvPr/>
        </p:nvSpPr>
        <p:spPr>
          <a:xfrm>
            <a:off x="609600" y="5655235"/>
            <a:ext cx="11430000" cy="10622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Khi truy suất ta trỏ tới </a:t>
            </a:r>
            <a:r>
              <a:rPr lang="en-US" sz="2800">
                <a:solidFill>
                  <a:srgbClr val="FF0000"/>
                </a:solidFill>
                <a:latin typeface="Cambria" panose="02040503050406030204" pitchFamily="18" charset="0"/>
              </a:rPr>
              <a:t>Hello</a:t>
            </a:r>
            <a:r>
              <a:rPr lang="en-US" sz="2800">
                <a:latin typeface="Cambria" panose="02040503050406030204" pitchFamily="18" charset="0"/>
              </a:rPr>
              <a:t> là MVC tự hiểu</a:t>
            </a:r>
            <a:endParaRPr lang="vi-VN" sz="2800" b="1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6DE2E6-1EC7-5472-81D3-44A752F1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7009"/>
            <a:ext cx="7986712" cy="37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86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3. Giới thiệu về Controller 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Mặc định Action có tên Index() sẽ đ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ợc xuất hiện, Lớp này kế thừa từ Controller</a:t>
            </a:r>
            <a:endParaRPr lang="vi-VN" sz="2800">
              <a:latin typeface="Cambria" panose="020405030504060302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5B63CB-3049-451E-B0D6-83A2BF81D5BD}"/>
              </a:ext>
            </a:extLst>
          </p:cNvPr>
          <p:cNvSpPr txBox="1">
            <a:spLocks/>
          </p:cNvSpPr>
          <p:nvPr/>
        </p:nvSpPr>
        <p:spPr>
          <a:xfrm>
            <a:off x="502810" y="5843783"/>
            <a:ext cx="11430000" cy="5381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Trong Action Index() trả về 1 View(), lúc này chạy sẽ báo lỗi vì ta ch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a tạo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B5E049-4F1E-DE81-EA56-7B23A839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29" y="1715336"/>
            <a:ext cx="9339263" cy="40559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5A762C-493C-32D3-552B-32C7642BF590}"/>
              </a:ext>
            </a:extLst>
          </p:cNvPr>
          <p:cNvSpPr/>
          <p:nvPr/>
        </p:nvSpPr>
        <p:spPr>
          <a:xfrm>
            <a:off x="6858000" y="3743290"/>
            <a:ext cx="762000" cy="29531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2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Nội dung bài học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1. Giới thiệu về  ASP.NET MVC</a:t>
            </a:r>
          </a:p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2. Xây  dựng ứng dụng Web MVC</a:t>
            </a:r>
          </a:p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3. Giới thiệu về </a:t>
            </a:r>
            <a:r>
              <a:rPr lang="vi-VN" sz="2800" b="1">
                <a:latin typeface="Cambria" panose="02040503050406030204" pitchFamily="18" charset="0"/>
              </a:rPr>
              <a:t>Controller</a:t>
            </a:r>
            <a:r>
              <a:rPr lang="vi-VN" sz="2800">
                <a:latin typeface="Cambria" panose="02040503050406030204" pitchFamily="18" charset="0"/>
              </a:rPr>
              <a:t> </a:t>
            </a:r>
          </a:p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4. Giới thiệu về </a:t>
            </a:r>
            <a:r>
              <a:rPr lang="vi-VN" sz="2800" b="1">
                <a:latin typeface="Cambria" panose="02040503050406030204" pitchFamily="18" charset="0"/>
              </a:rPr>
              <a:t>View</a:t>
            </a:r>
          </a:p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5. Giới thiệu về </a:t>
            </a:r>
            <a:r>
              <a:rPr lang="vi-VN" sz="2800" b="1">
                <a:latin typeface="Cambria" panose="02040503050406030204" pitchFamily="18" charset="0"/>
              </a:rPr>
              <a:t>Models</a:t>
            </a:r>
          </a:p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6. Giới thiệu về Định tuyến</a:t>
            </a:r>
          </a:p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7. Xây dựng ứng dụng web MVC với CSDL</a:t>
            </a:r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09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3. Giới thiệu về Controller 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Ví dụ, nhấn F5 để chạy: Khi truy suất:</a:t>
            </a:r>
            <a:r>
              <a:rPr lang="en-US" sz="2800">
                <a:solidFill>
                  <a:srgbClr val="FF0000"/>
                </a:solidFill>
                <a:latin typeface="Cambria" panose="02040503050406030204" pitchFamily="18" charset="0"/>
              </a:rPr>
              <a:t> https://localhost:7263/hello</a:t>
            </a:r>
            <a:endParaRPr lang="vi-VN" sz="280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0" indent="0" algn="just">
              <a:buNone/>
            </a:pP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F84329-73C2-DB74-282E-F35081C4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752600"/>
            <a:ext cx="84582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56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571F41-6820-2F31-95C2-1F6081346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6744821" cy="39624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3. Giới thiệu về Controller 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Ta thử tạo một Action khác, Action này trả về một chuỗi thông báo:</a:t>
            </a:r>
            <a:endParaRPr lang="vi-VN" sz="2800">
              <a:latin typeface="Cambria" panose="020405030504060302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CA2FBE-BCE5-47DC-BBDA-99FC8F5A6047}"/>
              </a:ext>
            </a:extLst>
          </p:cNvPr>
          <p:cNvCxnSpPr/>
          <p:nvPr/>
        </p:nvCxnSpPr>
        <p:spPr>
          <a:xfrm flipH="1">
            <a:off x="6296002" y="4911777"/>
            <a:ext cx="19050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65CBA1-3640-44FA-9A1A-07E0ED4F0B4C}"/>
              </a:ext>
            </a:extLst>
          </p:cNvPr>
          <p:cNvSpPr txBox="1"/>
          <p:nvPr/>
        </p:nvSpPr>
        <p:spPr>
          <a:xfrm>
            <a:off x="7046618" y="4428531"/>
            <a:ext cx="3997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Action mới tên EmlaMVC</a:t>
            </a:r>
          </a:p>
        </p:txBody>
      </p:sp>
    </p:spTree>
    <p:extLst>
      <p:ext uri="{BB962C8B-B14F-4D97-AF65-F5344CB8AC3E}">
        <p14:creationId xmlns:p14="http://schemas.microsoft.com/office/powerpoint/2010/main" val="2359212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3. Giới thiệu về Controller 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Nhấn F5 để chạy, chỉnh tới Action vừa tạo:</a:t>
            </a:r>
          </a:p>
          <a:p>
            <a:pPr marL="0" indent="0" algn="just">
              <a:buNone/>
            </a:pPr>
            <a:r>
              <a:rPr lang="vi-VN" sz="4000">
                <a:latin typeface="Cambria" panose="02040503050406030204" pitchFamily="18" charset="0"/>
              </a:rPr>
              <a:t>https://localhost:7263/hello/emlamvc</a:t>
            </a:r>
            <a:endParaRPr lang="vi-VN" sz="2800">
              <a:latin typeface="Cambria" panose="020405030504060302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D3211E-0F55-4635-988F-D3EF5F9E45F3}"/>
              </a:ext>
            </a:extLst>
          </p:cNvPr>
          <p:cNvCxnSpPr/>
          <p:nvPr/>
        </p:nvCxnSpPr>
        <p:spPr>
          <a:xfrm flipV="1">
            <a:off x="3581400" y="2397957"/>
            <a:ext cx="0" cy="76200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8F4EE7-C324-4C50-B616-A8656542D1B7}"/>
              </a:ext>
            </a:extLst>
          </p:cNvPr>
          <p:cNvCxnSpPr/>
          <p:nvPr/>
        </p:nvCxnSpPr>
        <p:spPr>
          <a:xfrm flipV="1">
            <a:off x="6187190" y="2362200"/>
            <a:ext cx="0" cy="76200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0C339C-7E1A-4321-8603-3BD4003331DB}"/>
              </a:ext>
            </a:extLst>
          </p:cNvPr>
          <p:cNvCxnSpPr/>
          <p:nvPr/>
        </p:nvCxnSpPr>
        <p:spPr>
          <a:xfrm flipV="1">
            <a:off x="8292777" y="2397957"/>
            <a:ext cx="0" cy="76200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95E88B-1300-4E6F-A44B-BD10C920F26E}"/>
              </a:ext>
            </a:extLst>
          </p:cNvPr>
          <p:cNvCxnSpPr>
            <a:cxnSpLocks/>
          </p:cNvCxnSpPr>
          <p:nvPr/>
        </p:nvCxnSpPr>
        <p:spPr>
          <a:xfrm>
            <a:off x="5715000" y="2362200"/>
            <a:ext cx="114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B5EFD0-CDEC-4CD0-A105-625215DAC3BE}"/>
              </a:ext>
            </a:extLst>
          </p:cNvPr>
          <p:cNvCxnSpPr>
            <a:cxnSpLocks/>
          </p:cNvCxnSpPr>
          <p:nvPr/>
        </p:nvCxnSpPr>
        <p:spPr>
          <a:xfrm>
            <a:off x="7315200" y="2362200"/>
            <a:ext cx="203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86ACFA-117B-47F1-83C6-CF7EB9683166}"/>
              </a:ext>
            </a:extLst>
          </p:cNvPr>
          <p:cNvCxnSpPr>
            <a:cxnSpLocks/>
          </p:cNvCxnSpPr>
          <p:nvPr/>
        </p:nvCxnSpPr>
        <p:spPr>
          <a:xfrm>
            <a:off x="2001870" y="2362200"/>
            <a:ext cx="34078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87EF83-8592-405A-B1A0-CE3E7F6652DC}"/>
              </a:ext>
            </a:extLst>
          </p:cNvPr>
          <p:cNvSpPr txBox="1"/>
          <p:nvPr/>
        </p:nvSpPr>
        <p:spPr>
          <a:xfrm>
            <a:off x="2943013" y="2992111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Domain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D7D5E3-7BBD-44FD-AC96-E5A4B72CDF58}"/>
              </a:ext>
            </a:extLst>
          </p:cNvPr>
          <p:cNvSpPr txBox="1"/>
          <p:nvPr/>
        </p:nvSpPr>
        <p:spPr>
          <a:xfrm>
            <a:off x="5409721" y="2981980"/>
            <a:ext cx="1753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Controller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340989-9EB8-47E2-8F24-7C975C421BD9}"/>
              </a:ext>
            </a:extLst>
          </p:cNvPr>
          <p:cNvSpPr txBox="1"/>
          <p:nvPr/>
        </p:nvSpPr>
        <p:spPr>
          <a:xfrm>
            <a:off x="7711617" y="3017557"/>
            <a:ext cx="117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Action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1BA57B-D322-828D-10DC-B43A81D2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05" y="3714482"/>
            <a:ext cx="10165190" cy="241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4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4. Giới thiệu về View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Quay trở lại Action Index(), vì ch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a có View nên khi chạy ta thấy báo lỗi. Ta tiến hành tạo view cho Index() nh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 sau: Bấm chuột phải vào Action Index()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chọn Add View…:</a:t>
            </a:r>
            <a:endParaRPr lang="en-US" sz="2800">
              <a:latin typeface="Cambria" panose="02040503050406030204" pitchFamily="18" charset="0"/>
            </a:endParaRPr>
          </a:p>
          <a:p>
            <a:pPr marL="0" indent="0" algn="just">
              <a:buNone/>
            </a:pPr>
            <a:endParaRPr lang="vi-VN" sz="2800" b="1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B43443-815A-40FA-BF34-1B2619A0D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514600"/>
            <a:ext cx="6248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78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4A76AA-B789-BD35-7186-C7C52CA4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981441"/>
            <a:ext cx="5000625" cy="336965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4. Giới thiệu về View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Trong màn hình Add View:</a:t>
            </a:r>
          </a:p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View name: Đặt tên View</a:t>
            </a:r>
          </a:p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Template: Trong ví dụ này ta chọn Empty(without model), các loại khác sẽ đ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ợc trình bày chi tiết ở những phần sau)</a:t>
            </a:r>
            <a:endParaRPr lang="vi-VN" sz="2800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E39FCD-D3B6-4718-B951-87C7A464897C}"/>
              </a:ext>
            </a:extLst>
          </p:cNvPr>
          <p:cNvSpPr/>
          <p:nvPr/>
        </p:nvSpPr>
        <p:spPr>
          <a:xfrm>
            <a:off x="8066759" y="4876800"/>
            <a:ext cx="3564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Nhấn Add để tạo View</a:t>
            </a:r>
            <a:endParaRPr lang="en-US" sz="28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49B8E0-A9F5-459A-8E61-BA11AE83BF42}"/>
              </a:ext>
            </a:extLst>
          </p:cNvPr>
          <p:cNvCxnSpPr>
            <a:cxnSpLocks/>
          </p:cNvCxnSpPr>
          <p:nvPr/>
        </p:nvCxnSpPr>
        <p:spPr>
          <a:xfrm flipH="1">
            <a:off x="6934200" y="5400020"/>
            <a:ext cx="1132559" cy="6197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992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403210-72F2-E85D-1D87-97607532E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2" y="1514475"/>
            <a:ext cx="9020175" cy="481012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4. Giới thiệu về View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Ta thấy Index.cshtml tự phát sinh, file này còn gọi là Code Razar cho View</a:t>
            </a:r>
            <a:endParaRPr lang="vi-VN" sz="2800">
              <a:latin typeface="Cambria" panose="020405030504060302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0E006-FC88-42A0-96DE-052F03D5C0C4}"/>
              </a:ext>
            </a:extLst>
          </p:cNvPr>
          <p:cNvCxnSpPr/>
          <p:nvPr/>
        </p:nvCxnSpPr>
        <p:spPr>
          <a:xfrm>
            <a:off x="8077200" y="2514600"/>
            <a:ext cx="0" cy="12192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C918AE-D4F6-4BE7-9BBC-F89800134CF9}"/>
              </a:ext>
            </a:extLst>
          </p:cNvPr>
          <p:cNvCxnSpPr/>
          <p:nvPr/>
        </p:nvCxnSpPr>
        <p:spPr>
          <a:xfrm flipH="1" flipV="1">
            <a:off x="4945858" y="3285157"/>
            <a:ext cx="2514600" cy="10668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D4B8F3E-865A-43CF-9A53-0CC1ADD6EA26}"/>
              </a:ext>
            </a:extLst>
          </p:cNvPr>
          <p:cNvSpPr/>
          <p:nvPr/>
        </p:nvSpPr>
        <p:spPr>
          <a:xfrm rot="5400000">
            <a:off x="7801943" y="2954923"/>
            <a:ext cx="13887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600">
                <a:latin typeface="Cambria" panose="02040503050406030204" pitchFamily="18" charset="0"/>
              </a:rPr>
              <a:t>return View()</a:t>
            </a:r>
            <a:endParaRPr lang="vi-VN" sz="16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25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4. Giới thiệu về View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Nhấn F5 chạy ta có kết quả:</a:t>
            </a:r>
            <a:endParaRPr lang="vi-VN" sz="2800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96EBBB-B926-4073-A96D-87D7BA8CB46F}"/>
              </a:ext>
            </a:extLst>
          </p:cNvPr>
          <p:cNvSpPr/>
          <p:nvPr/>
        </p:nvSpPr>
        <p:spPr>
          <a:xfrm>
            <a:off x="502810" y="1662221"/>
            <a:ext cx="6185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https://localhost:7263/hello/emlamvc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20B3FA-D45E-15CE-1BAC-3E989E8D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27" y="2312894"/>
            <a:ext cx="9358313" cy="286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30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4. Giới thiệu về View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Một ví dụ khác về tạo View, ta tạo 1 Action trong controller Hello với tên HocMVCKhongKho:</a:t>
            </a: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FD00BE-B3BE-4944-B17B-FCE5F329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05025"/>
            <a:ext cx="4686300" cy="36766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E3565C-A918-4964-8EC3-5889C0E1330A}"/>
              </a:ext>
            </a:extLst>
          </p:cNvPr>
          <p:cNvCxnSpPr/>
          <p:nvPr/>
        </p:nvCxnSpPr>
        <p:spPr>
          <a:xfrm flipH="1">
            <a:off x="6553200" y="5029200"/>
            <a:ext cx="9906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4185FD-BE70-49D6-B414-A84151883AEB}"/>
              </a:ext>
            </a:extLst>
          </p:cNvPr>
          <p:cNvSpPr txBox="1"/>
          <p:nvPr/>
        </p:nvSpPr>
        <p:spPr>
          <a:xfrm>
            <a:off x="7543800" y="4207344"/>
            <a:ext cx="434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latin typeface="Cambria" panose="02040503050406030204" pitchFamily="18" charset="0"/>
              </a:rPr>
              <a:t>Gửi thông điệp qua View, ViewBag là gì sẽ giải thích kỹ ở những phần sau</a:t>
            </a:r>
          </a:p>
        </p:txBody>
      </p:sp>
    </p:spTree>
    <p:extLst>
      <p:ext uri="{BB962C8B-B14F-4D97-AF65-F5344CB8AC3E}">
        <p14:creationId xmlns:p14="http://schemas.microsoft.com/office/powerpoint/2010/main" val="3834050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4. Giới thiệu về View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Tiếp tục tạo view cho Action HocMVCKhongKho, b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ớc làm t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ơng tự như ví dụ đầu:</a:t>
            </a: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979FD-9E37-4C44-9C3F-4A8A3CB3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166937"/>
            <a:ext cx="60483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2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4. Giới thiệu về View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Trong màn hình AddView, đặt tên View rồi nhấn Add</a:t>
            </a: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5CEED-99B4-4C69-8D38-656F9EBE6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66900"/>
            <a:ext cx="55816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5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 Giới thiệu về  ASP.NET MVC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1.1.  ASP .NET  MVC  là gì ?</a:t>
            </a:r>
            <a:endParaRPr lang="en-US" sz="2800">
              <a:latin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1.</a:t>
            </a:r>
            <a:r>
              <a:rPr lang="en-US" sz="2800">
                <a:latin typeface="Cambria" panose="02040503050406030204" pitchFamily="18" charset="0"/>
              </a:rPr>
              <a:t>2</a:t>
            </a:r>
            <a:r>
              <a:rPr lang="vi-VN" sz="2800">
                <a:latin typeface="Cambria" panose="02040503050406030204" pitchFamily="18" charset="0"/>
              </a:rPr>
              <a:t>. MVC  làm việc nh</a:t>
            </a:r>
            <a:r>
              <a:rPr lang="en-US" sz="2800">
                <a:latin typeface="Cambria" panose="02040503050406030204" pitchFamily="18" charset="0"/>
              </a:rPr>
              <a:t>ư</a:t>
            </a:r>
            <a:r>
              <a:rPr lang="vi-VN" sz="2800">
                <a:latin typeface="Cambria" panose="02040503050406030204" pitchFamily="18" charset="0"/>
              </a:rPr>
              <a:t> thế nào?</a:t>
            </a:r>
            <a:endParaRPr lang="en-US" sz="2800">
              <a:latin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1.</a:t>
            </a:r>
            <a:r>
              <a:rPr lang="en-US" sz="2800">
                <a:latin typeface="Cambria" panose="02040503050406030204" pitchFamily="18" charset="0"/>
              </a:rPr>
              <a:t>3</a:t>
            </a:r>
            <a:r>
              <a:rPr lang="vi-VN" sz="2800">
                <a:latin typeface="Cambria" panose="02040503050406030204" pitchFamily="18" charset="0"/>
              </a:rPr>
              <a:t>. </a:t>
            </a:r>
            <a:r>
              <a:rPr lang="en-US" sz="2800">
                <a:latin typeface="Cambria" panose="02040503050406030204" pitchFamily="18" charset="0"/>
              </a:rPr>
              <a:t>Ưu điểm</a:t>
            </a:r>
            <a:r>
              <a:rPr lang="vi-VN" sz="2800">
                <a:latin typeface="Cambria" panose="02040503050406030204" pitchFamily="18" charset="0"/>
              </a:rPr>
              <a:t> &amp; </a:t>
            </a:r>
            <a:r>
              <a:rPr lang="en-US" sz="2800">
                <a:latin typeface="Cambria" panose="02040503050406030204" pitchFamily="18" charset="0"/>
              </a:rPr>
              <a:t>Nh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ợc</a:t>
            </a:r>
            <a:r>
              <a:rPr lang="vi-VN" sz="2800">
                <a:latin typeface="Cambria" panose="02040503050406030204" pitchFamily="18" charset="0"/>
              </a:rPr>
              <a:t>  điểm của MVC</a:t>
            </a:r>
            <a:endParaRPr lang="en-US" sz="2800">
              <a:latin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1.</a:t>
            </a:r>
            <a:r>
              <a:rPr lang="en-US" sz="2800">
                <a:latin typeface="Cambria" panose="02040503050406030204" pitchFamily="18" charset="0"/>
              </a:rPr>
              <a:t>4</a:t>
            </a:r>
            <a:r>
              <a:rPr lang="vi-VN" sz="2800">
                <a:latin typeface="Cambria" panose="02040503050406030204" pitchFamily="18" charset="0"/>
              </a:rPr>
              <a:t>. Sự khác biệt với WebForm</a:t>
            </a:r>
            <a:endParaRPr lang="en-US" sz="2800">
              <a:latin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1.</a:t>
            </a:r>
            <a:r>
              <a:rPr lang="en-US" sz="2800">
                <a:latin typeface="Cambria" panose="02040503050406030204" pitchFamily="18" charset="0"/>
              </a:rPr>
              <a:t>5</a:t>
            </a:r>
            <a:r>
              <a:rPr lang="vi-VN" sz="2800">
                <a:latin typeface="Cambria" panose="02040503050406030204" pitchFamily="18" charset="0"/>
              </a:rPr>
              <a:t>. Lợi ích web dựa trên mô hình MVC</a:t>
            </a:r>
            <a:endParaRPr lang="en-US" sz="28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865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4. Giới thiệu về View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Trong màn hình AddView, đặt tên View rồi nhấn Add</a:t>
            </a: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C9634-8675-46B4-8F11-D7F071386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2" b="13354"/>
          <a:stretch/>
        </p:blipFill>
        <p:spPr>
          <a:xfrm>
            <a:off x="1485900" y="1676400"/>
            <a:ext cx="9220200" cy="47053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5C906F-5C91-472F-A4F9-F1B2309F3CB6}"/>
              </a:ext>
            </a:extLst>
          </p:cNvPr>
          <p:cNvCxnSpPr>
            <a:cxnSpLocks/>
          </p:cNvCxnSpPr>
          <p:nvPr/>
        </p:nvCxnSpPr>
        <p:spPr>
          <a:xfrm>
            <a:off x="8153400" y="4724400"/>
            <a:ext cx="0" cy="10668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A81291-283F-4E97-AB1B-F561D832D5D5}"/>
              </a:ext>
            </a:extLst>
          </p:cNvPr>
          <p:cNvCxnSpPr/>
          <p:nvPr/>
        </p:nvCxnSpPr>
        <p:spPr>
          <a:xfrm flipH="1" flipV="1">
            <a:off x="4838700" y="4724400"/>
            <a:ext cx="2514600" cy="10668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92BC417-1F73-4DDA-A1F5-4C51AD9FFDD7}"/>
              </a:ext>
            </a:extLst>
          </p:cNvPr>
          <p:cNvSpPr/>
          <p:nvPr/>
        </p:nvSpPr>
        <p:spPr>
          <a:xfrm rot="5400000">
            <a:off x="7975567" y="5088523"/>
            <a:ext cx="13887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>
                <a:latin typeface="Cambria" panose="02040503050406030204" pitchFamily="18" charset="0"/>
              </a:rPr>
              <a:t>return View()</a:t>
            </a:r>
            <a:endParaRPr lang="vi-VN" sz="16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855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4. Giới thiệu về View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Lấy thông điệp bên Action HocMVCKhongKho hiển thị lên View:</a:t>
            </a:r>
            <a:endParaRPr lang="vi-VN" sz="2800">
              <a:latin typeface="Cambria" panose="020405030504060302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DABA38-93DC-F0DE-AB27-6B209F655DF4}"/>
              </a:ext>
            </a:extLst>
          </p:cNvPr>
          <p:cNvGrpSpPr/>
          <p:nvPr/>
        </p:nvGrpSpPr>
        <p:grpSpPr>
          <a:xfrm>
            <a:off x="0" y="1677663"/>
            <a:ext cx="12192000" cy="4577665"/>
            <a:chOff x="0" y="1677663"/>
            <a:chExt cx="12192000" cy="45776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951509-3A33-0BC7-41D1-1DBF09B8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77663"/>
              <a:ext cx="12192000" cy="457766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4DF1F16-2116-46E7-AB2B-00BFB9E72B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7600" y="3966496"/>
              <a:ext cx="3505200" cy="76200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0120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4. Giới thiệu về View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Nhấn F5 để chạy Action HocMVCKhongKho:</a:t>
            </a:r>
            <a:endParaRPr lang="vi-VN" sz="2800"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608581-EA17-E996-2E87-B67C8617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882539"/>
            <a:ext cx="5557561" cy="39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54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5. Giới thiệu về Models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fr-FR" sz="2800">
                <a:latin typeface="Cambria" panose="02040503050406030204" pitchFamily="18" charset="0"/>
              </a:rPr>
              <a:t>Một  model  trong  ứng  dụng  ASP .NET  MVC  chứa  tất cả các nghiệp vụ logic mà không có trong controllers và views.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sz="2800">
                <a:latin typeface="Cambria" panose="02040503050406030204" pitchFamily="18" charset="0"/>
              </a:rPr>
              <a:t>Models  chứa  tất  cả  các  tầng  truy  xuất  dữ  liệu  logic và tầng nghiệp vụ logic.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sz="2800">
                <a:latin typeface="Cambria" panose="02040503050406030204" pitchFamily="18" charset="0"/>
              </a:rPr>
              <a:t>Ví  dụ,  nếu  sử  dụng  LINQ  to  SQL  để  truy   nhập  dữ liệu  thì   phải  tạo  LINQ  to   SQL   class  (  file  định  dạng dbml  ) trong folder Models (chi tiết sẽ trình bày </a:t>
            </a:r>
            <a:r>
              <a:rPr lang="en-US" sz="2800">
                <a:latin typeface="Cambria" panose="02040503050406030204" pitchFamily="18" charset="0"/>
              </a:rPr>
              <a:t>ở những phần sau)</a:t>
            </a:r>
            <a:r>
              <a:rPr lang="fr-FR" sz="2800">
                <a:latin typeface="Cambria" panose="02040503050406030204" pitchFamily="18" charset="0"/>
              </a:rPr>
              <a:t>. </a:t>
            </a:r>
            <a:endParaRPr lang="vi-VN" sz="2800" b="1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240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6. Giới thiệu về Định tuyến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sz="2800" b="1">
                <a:latin typeface="Cambria" panose="02040503050406030204" pitchFamily="18" charset="0"/>
              </a:rPr>
              <a:t>Định tuyến</a:t>
            </a:r>
            <a:r>
              <a:rPr lang="en-US" sz="2800" b="1">
                <a:latin typeface="Cambria" panose="02040503050406030204" pitchFamily="18" charset="0"/>
              </a:rPr>
              <a:t> là gì?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Browser  yêu  cầu  một  địa  chỉ  từ  controller  action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được  gọi là định tuyến URL(URL routing).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Url routing sẽ chỉ định request tới  controller action.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URL  routing  sử  dụng  một  bảng  định  tuyến  để  điều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khiển các  request.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Bảng  định  tuyến  được  tạo  khi  ứng  dụng  bắt  đầu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được  chạy  lần  đầu  tiên,  được  thiết  lập  trong  file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App_Start\RouteConfig.cs </a:t>
            </a:r>
          </a:p>
        </p:txBody>
      </p:sp>
    </p:spTree>
    <p:extLst>
      <p:ext uri="{BB962C8B-B14F-4D97-AF65-F5344CB8AC3E}">
        <p14:creationId xmlns:p14="http://schemas.microsoft.com/office/powerpoint/2010/main" val="1532555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3FE208-9BBE-D8A9-AA53-A640B0CF1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666874"/>
            <a:ext cx="3438525" cy="4067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AA5A9C-5517-55CB-2B30-F0ECC795B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48" y="1076325"/>
            <a:ext cx="7319961" cy="456171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6. Giới thiệu về Định tuyến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sz="2800" b="1">
                <a:latin typeface="Cambria" panose="02040503050406030204" pitchFamily="18" charset="0"/>
              </a:rPr>
              <a:t>Định tuyến</a:t>
            </a:r>
            <a:r>
              <a:rPr lang="en-US" sz="2800" b="1">
                <a:latin typeface="Cambria" panose="02040503050406030204" pitchFamily="18" charset="0"/>
              </a:rPr>
              <a:t> tuyến là gì?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6BB439-5E1D-4CF4-9896-3C0BB750F397}"/>
              </a:ext>
            </a:extLst>
          </p:cNvPr>
          <p:cNvCxnSpPr>
            <a:cxnSpLocks/>
          </p:cNvCxnSpPr>
          <p:nvPr/>
        </p:nvCxnSpPr>
        <p:spPr>
          <a:xfrm flipV="1">
            <a:off x="3581400" y="4343400"/>
            <a:ext cx="3200400" cy="2286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98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6. Giới thiệu về Định tuyến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sz="2800" b="1">
                <a:latin typeface="Cambria" panose="02040503050406030204" pitchFamily="18" charset="0"/>
              </a:rPr>
              <a:t>Định tuyến</a:t>
            </a:r>
            <a:r>
              <a:rPr lang="en-US" sz="2800" b="1">
                <a:latin typeface="Cambria" panose="02040503050406030204" pitchFamily="18" charset="0"/>
              </a:rPr>
              <a:t> tuyến là gì?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B21DB-AB9E-4BD7-B543-F428A9969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838324"/>
            <a:ext cx="78962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9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 u="sng">
                <a:latin typeface="Cambria" panose="02040503050406030204" pitchFamily="18" charset="0"/>
              </a:rPr>
              <a:t>B</a:t>
            </a:r>
            <a:r>
              <a:rPr lang="vi-VN" sz="2800" b="1" u="sng">
                <a:latin typeface="Cambria" panose="02040503050406030204" pitchFamily="18" charset="0"/>
              </a:rPr>
              <a:t>ư</a:t>
            </a:r>
            <a:r>
              <a:rPr lang="en-US" sz="2800" b="1" u="sng">
                <a:latin typeface="Cambria" panose="02040503050406030204" pitchFamily="18" charset="0"/>
              </a:rPr>
              <a:t>ớc 1:</a:t>
            </a:r>
            <a:r>
              <a:rPr lang="en-US" sz="2800">
                <a:latin typeface="Cambria" panose="02040503050406030204" pitchFamily="18" charset="0"/>
              </a:rPr>
              <a:t> Tạo CSDL tên </a:t>
            </a:r>
            <a:r>
              <a:rPr lang="en-US" sz="2800">
                <a:solidFill>
                  <a:srgbClr val="FF0000"/>
                </a:solidFill>
                <a:latin typeface="Cambria" panose="02040503050406030204" pitchFamily="18" charset="0"/>
              </a:rPr>
              <a:t>QuanLySanPham</a:t>
            </a:r>
            <a:r>
              <a:rPr lang="en-US" sz="2800">
                <a:latin typeface="Cambria" panose="02040503050406030204" pitchFamily="18" charset="0"/>
              </a:rPr>
              <a:t> nh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 hình d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ới dây: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5FF27-4D8B-481D-8DAB-2AF73A754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1828800"/>
            <a:ext cx="93535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89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Dữ liệu mẫu nhập nh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 sau: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6C17C-6D7D-4FD8-B424-A379273F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070" y="1922958"/>
            <a:ext cx="3352800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3C977-8E7A-4D5F-84CD-655CC887F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007" y="3978328"/>
            <a:ext cx="66389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28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 u="sng">
                <a:latin typeface="Cambria" panose="02040503050406030204" pitchFamily="18" charset="0"/>
              </a:rPr>
              <a:t>B</a:t>
            </a:r>
            <a:r>
              <a:rPr lang="vi-VN" sz="2800" b="1" u="sng">
                <a:latin typeface="Cambria" panose="02040503050406030204" pitchFamily="18" charset="0"/>
              </a:rPr>
              <a:t>ư</a:t>
            </a:r>
            <a:r>
              <a:rPr lang="en-US" sz="2800" b="1" u="sng">
                <a:latin typeface="Cambria" panose="02040503050406030204" pitchFamily="18" charset="0"/>
              </a:rPr>
              <a:t>ớc 2:</a:t>
            </a:r>
            <a:r>
              <a:rPr lang="en-US" sz="2800">
                <a:latin typeface="Cambria" panose="02040503050406030204" pitchFamily="18" charset="0"/>
              </a:rPr>
              <a:t> Tạo một Project WebsiteQuanLySanPham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2DE588-11D8-49AC-9384-03518D9BE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30028"/>
            <a:ext cx="7986713" cy="488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8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1.1.  ASP .NET  MVC  là gì ?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sz="2800">
                <a:latin typeface="Cambria" panose="02040503050406030204" pitchFamily="18" charset="0"/>
              </a:rPr>
              <a:t>ASP.NET MVC là một framework hỗ trợ pattern MVC cho ASP.NET.</a:t>
            </a:r>
            <a:endParaRPr lang="en-US" sz="2800">
              <a:latin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b="1">
                <a:latin typeface="Cambria" panose="02040503050406030204" pitchFamily="18" charset="0"/>
              </a:rPr>
              <a:t>MVC Pattern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Model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Controller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View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b="1">
                <a:latin typeface="Cambria" panose="02040503050406030204" pitchFamily="18" charset="0"/>
              </a:rPr>
              <a:t>MVC Framework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ASP.NET MVC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Java: Struts, JSF, Spring…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PHP: Laravel, Zend</a:t>
            </a:r>
          </a:p>
        </p:txBody>
      </p:sp>
      <p:pic>
        <p:nvPicPr>
          <p:cNvPr id="1026" name="Picture 2" descr="https://www.codeproject.com/KB/aspnet/528117/12.JPG">
            <a:extLst>
              <a:ext uri="{FF2B5EF4-FFF2-40B4-BE49-F238E27FC236}">
                <a16:creationId xmlns:a16="http://schemas.microsoft.com/office/drawing/2014/main" id="{8F2E610E-97C0-48B2-A57D-E226199C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00212"/>
            <a:ext cx="31813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codeproject.com/KB/aspnet/528117/16.JPG">
            <a:extLst>
              <a:ext uri="{FF2B5EF4-FFF2-40B4-BE49-F238E27FC236}">
                <a16:creationId xmlns:a16="http://schemas.microsoft.com/office/drawing/2014/main" id="{42402098-1354-4AA5-A0F5-DD945299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843" y="3352800"/>
            <a:ext cx="5791200" cy="272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1125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Cấu trúc Project WebsiteQuanLySanPham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A7985-085C-4277-8B88-AB7B41450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97"/>
          <a:stretch/>
        </p:blipFill>
        <p:spPr>
          <a:xfrm>
            <a:off x="3835452" y="1600201"/>
            <a:ext cx="3743325" cy="48672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5BB877-22F7-41D9-B988-6225DAAA1078}"/>
              </a:ext>
            </a:extLst>
          </p:cNvPr>
          <p:cNvCxnSpPr>
            <a:cxnSpLocks/>
          </p:cNvCxnSpPr>
          <p:nvPr/>
        </p:nvCxnSpPr>
        <p:spPr>
          <a:xfrm flipH="1">
            <a:off x="5029200" y="4191000"/>
            <a:ext cx="2819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8493CE6-94A9-4C3D-ACB9-C576854C46C1}"/>
              </a:ext>
            </a:extLst>
          </p:cNvPr>
          <p:cNvSpPr txBox="1"/>
          <p:nvPr/>
        </p:nvSpPr>
        <p:spPr>
          <a:xfrm>
            <a:off x="7975548" y="3713946"/>
            <a:ext cx="3759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Thêm th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 mục Hinh, dán các hình vào đây</a:t>
            </a:r>
          </a:p>
        </p:txBody>
      </p:sp>
    </p:spTree>
    <p:extLst>
      <p:ext uri="{BB962C8B-B14F-4D97-AF65-F5344CB8AC3E}">
        <p14:creationId xmlns:p14="http://schemas.microsoft.com/office/powerpoint/2010/main" val="4206681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 u="sng">
                <a:latin typeface="Cambria" panose="02040503050406030204" pitchFamily="18" charset="0"/>
              </a:rPr>
              <a:t>B</a:t>
            </a:r>
            <a:r>
              <a:rPr lang="vi-VN" sz="2800" b="1" u="sng">
                <a:latin typeface="Cambria" panose="02040503050406030204" pitchFamily="18" charset="0"/>
              </a:rPr>
              <a:t>ư</a:t>
            </a:r>
            <a:r>
              <a:rPr lang="en-US" sz="2800" b="1" u="sng">
                <a:latin typeface="Cambria" panose="02040503050406030204" pitchFamily="18" charset="0"/>
              </a:rPr>
              <a:t>ớc 3:</a:t>
            </a:r>
            <a:r>
              <a:rPr lang="en-US" sz="2800">
                <a:latin typeface="Cambria" panose="02040503050406030204" pitchFamily="18" charset="0"/>
              </a:rPr>
              <a:t> Tạo LINQ để truy suất CSDL </a:t>
            </a:r>
            <a:r>
              <a:rPr lang="en-US" sz="2800">
                <a:solidFill>
                  <a:srgbClr val="FF0000"/>
                </a:solidFill>
                <a:latin typeface="Cambria" panose="02040503050406030204" pitchFamily="18" charset="0"/>
              </a:rPr>
              <a:t>QuanLySanPham</a:t>
            </a:r>
            <a:r>
              <a:rPr lang="en-US" sz="2800">
                <a:latin typeface="Cambria" panose="02040503050406030204" pitchFamily="18" charset="0"/>
              </a:rPr>
              <a:t> để tạo các Model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F065E3-BB17-4F9E-9F8C-426D9B011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22" t="5118" b="35964"/>
          <a:stretch/>
        </p:blipFill>
        <p:spPr>
          <a:xfrm>
            <a:off x="5517629" y="1681162"/>
            <a:ext cx="6239656" cy="4038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B03EB5-B25C-40C9-AAD6-F50DE33E9617}"/>
              </a:ext>
            </a:extLst>
          </p:cNvPr>
          <p:cNvSpPr/>
          <p:nvPr/>
        </p:nvSpPr>
        <p:spPr>
          <a:xfrm>
            <a:off x="365868" y="2315467"/>
            <a:ext cx="48919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>
                <a:latin typeface="Cambria" panose="02040503050406030204" pitchFamily="18" charset="0"/>
              </a:rPr>
              <a:t>Bấm chuột phải vào Models/ chọn New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</a:t>
            </a:r>
            <a:r>
              <a:rPr lang="en-US" sz="2800">
                <a:latin typeface="Cambria" panose="02040503050406030204" pitchFamily="18" charset="0"/>
              </a:rPr>
              <a:t>Chọn LINQ to SQL Classes</a:t>
            </a:r>
          </a:p>
          <a:p>
            <a:pPr algn="just"/>
            <a:r>
              <a:rPr lang="en-US" sz="2800">
                <a:latin typeface="Cambria" panose="02040503050406030204" pitchFamily="18" charset="0"/>
              </a:rPr>
              <a:t>Nếu không thấy vào new Item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Chọn LINQ to SQL Classes</a:t>
            </a:r>
            <a:endParaRPr lang="en-US" sz="2800">
              <a:latin typeface="Cambria" panose="020405030504060302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E1098D-D369-4028-9B12-44C583ACA789}"/>
              </a:ext>
            </a:extLst>
          </p:cNvPr>
          <p:cNvCxnSpPr/>
          <p:nvPr/>
        </p:nvCxnSpPr>
        <p:spPr>
          <a:xfrm flipH="1">
            <a:off x="6400800" y="1681162"/>
            <a:ext cx="457200" cy="376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B8A9EF-9692-4413-99A8-586D089131D0}"/>
              </a:ext>
            </a:extLst>
          </p:cNvPr>
          <p:cNvCxnSpPr/>
          <p:nvPr/>
        </p:nvCxnSpPr>
        <p:spPr>
          <a:xfrm flipH="1">
            <a:off x="6675619" y="3512343"/>
            <a:ext cx="457200" cy="376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355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Đặt tên, rồi bấm Add (th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ờng đặt trùng tên với tên CSDL)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2ED3E-EB4E-4AB9-BACE-A62D1F92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069" y="1703909"/>
            <a:ext cx="7561861" cy="46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3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Màn hình DataContext của QuanLySanPham: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E97547-DD0A-46F1-B07F-0FD5C8A62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78" b="34412"/>
          <a:stretch/>
        </p:blipFill>
        <p:spPr>
          <a:xfrm>
            <a:off x="1295400" y="1600200"/>
            <a:ext cx="895162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36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Hiển thị cửa sổ Server Explorer để t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ơng tác CSDL: (View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Server explorer)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243897-AD8E-4FC7-B382-9845864B1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99" b="41732"/>
          <a:stretch/>
        </p:blipFill>
        <p:spPr>
          <a:xfrm>
            <a:off x="3948588" y="1981200"/>
            <a:ext cx="3913824" cy="399406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A003C3-1A09-4B31-9502-C1B16110A5A9}"/>
              </a:ext>
            </a:extLst>
          </p:cNvPr>
          <p:cNvCxnSpPr/>
          <p:nvPr/>
        </p:nvCxnSpPr>
        <p:spPr>
          <a:xfrm flipH="1">
            <a:off x="5715000" y="2971800"/>
            <a:ext cx="3810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95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Chọn nút Connect to Database để kết nối: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7C1824-D7E4-46B3-AA7B-EF79B2703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44" b="43306"/>
          <a:stretch/>
        </p:blipFill>
        <p:spPr>
          <a:xfrm>
            <a:off x="1905000" y="1757362"/>
            <a:ext cx="9577490" cy="3886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CC4BBD-12D4-4B95-8C3D-627AB1682E29}"/>
              </a:ext>
            </a:extLst>
          </p:cNvPr>
          <p:cNvCxnSpPr>
            <a:cxnSpLocks/>
          </p:cNvCxnSpPr>
          <p:nvPr/>
        </p:nvCxnSpPr>
        <p:spPr>
          <a:xfrm>
            <a:off x="1066800" y="2819400"/>
            <a:ext cx="1371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25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Lần đầu sẽ hiển thị của sổ d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ới đây, chọn Microsoft SQL Server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bấm OK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C5BEF-6015-41E4-9031-C969846E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1804987"/>
            <a:ext cx="48006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8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70104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800" b="1">
                <a:latin typeface="Cambria" panose="02040503050406030204" pitchFamily="18" charset="0"/>
              </a:rPr>
              <a:t>Server name: </a:t>
            </a:r>
            <a:r>
              <a:rPr lang="en-US" sz="2800">
                <a:latin typeface="Cambria" panose="02040503050406030204" pitchFamily="18" charset="0"/>
              </a:rPr>
              <a:t>nhập tên Server</a:t>
            </a:r>
          </a:p>
          <a:p>
            <a:pPr marL="0" indent="0" algn="just">
              <a:buNone/>
            </a:pPr>
            <a:r>
              <a:rPr lang="en-US">
                <a:latin typeface="Cambria" panose="02040503050406030204" pitchFamily="18" charset="0"/>
              </a:rPr>
              <a:t>Nếu máy cá nhân thường là tên máy tính của ng</a:t>
            </a:r>
            <a:r>
              <a:rPr lang="vi-VN">
                <a:latin typeface="Cambria" panose="02040503050406030204" pitchFamily="18" charset="0"/>
              </a:rPr>
              <a:t>ư</a:t>
            </a:r>
            <a:r>
              <a:rPr lang="en-US">
                <a:latin typeface="Cambria" panose="02040503050406030204" pitchFamily="18" charset="0"/>
              </a:rPr>
              <a:t>ời học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>
                <a:latin typeface="Cambria" panose="02040503050406030204" pitchFamily="18" charset="0"/>
              </a:rPr>
              <a:t>Authentication: </a:t>
            </a:r>
            <a:r>
              <a:rPr lang="en-US">
                <a:latin typeface="Cambria" panose="02040503050406030204" pitchFamily="18" charset="0"/>
              </a:rPr>
              <a:t>chọn SQL Server Authentication</a:t>
            </a:r>
          </a:p>
          <a:p>
            <a:pPr marL="0" indent="0" algn="just">
              <a:buNone/>
            </a:pPr>
            <a:r>
              <a:rPr lang="en-US">
                <a:latin typeface="Cambria" panose="02040503050406030204" pitchFamily="18" charset="0"/>
                <a:sym typeface="Wingdings" panose="05000000000000000000" pitchFamily="2" charset="2"/>
              </a:rPr>
              <a:t>     nhập user+ pass lúc cài đặt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>
                <a:latin typeface="Cambria" panose="02040503050406030204" pitchFamily="18" charset="0"/>
                <a:sym typeface="Wingdings" panose="05000000000000000000" pitchFamily="2" charset="2"/>
              </a:rPr>
              <a:t>Select or enter a database name</a:t>
            </a:r>
            <a:r>
              <a:rPr lang="en-US">
                <a:latin typeface="Cambria" panose="02040503050406030204" pitchFamily="18" charset="0"/>
                <a:sym typeface="Wingdings" panose="05000000000000000000" pitchFamily="2" charset="2"/>
              </a:rPr>
              <a:t>:</a:t>
            </a:r>
          </a:p>
          <a:p>
            <a:pPr marL="0" indent="0" algn="just">
              <a:buNone/>
            </a:pPr>
            <a:r>
              <a:rPr lang="en-US">
                <a:latin typeface="Cambria" panose="02040503050406030204" pitchFamily="18" charset="0"/>
                <a:sym typeface="Wingdings" panose="05000000000000000000" pitchFamily="2" charset="2"/>
              </a:rPr>
              <a:t>       Chọn CSDL (QuanLySanPham)</a:t>
            </a:r>
          </a:p>
          <a:p>
            <a:pPr marL="0" indent="0" algn="just">
              <a:buNone/>
            </a:pPr>
            <a:r>
              <a:rPr lang="en-US">
                <a:latin typeface="Cambria" panose="02040503050406030204" pitchFamily="18" charset="0"/>
                <a:sym typeface="Wingdings" panose="05000000000000000000" pitchFamily="2" charset="2"/>
              </a:rPr>
              <a:t>Bấm Test Connection, OK 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775978-D47F-443D-B590-FCFF848E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005953"/>
            <a:ext cx="4572000" cy="53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46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Khi kết nối thành công, các bảng của CSDL sẽ hiển thị trong Server Explorer, ta nắm kéo thả các bảng vào dự án để tạo các lớp Model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555110-401F-4C64-AE1F-50D23F7F9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95" r="7885" b="31810"/>
          <a:stretch/>
        </p:blipFill>
        <p:spPr>
          <a:xfrm>
            <a:off x="480629" y="2286000"/>
            <a:ext cx="1123074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19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Các Model được tự động tạo ra: Catalog, Product: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4AB915-96C4-441E-9D8C-C95FD52C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676400"/>
            <a:ext cx="8839200" cy="46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7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1.1.  ASP .NET  MVC  là gì ?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ASP.NET MVC phát triển qua các giai đoạn (release chính thức):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9202688-DD64-4F42-9833-B0FBBA520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100075"/>
              </p:ext>
            </p:extLst>
          </p:nvPr>
        </p:nvGraphicFramePr>
        <p:xfrm>
          <a:off x="685800" y="1752600"/>
          <a:ext cx="10668000" cy="405606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1016821779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41927535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5189012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559925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</a:rPr>
                        <a:t>MVC Version</a:t>
                      </a:r>
                      <a:endParaRPr lang="en-US" sz="24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</a:rPr>
                        <a:t>Visual Studio</a:t>
                      </a:r>
                      <a:endParaRPr lang="en-US" sz="24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</a:rPr>
                        <a:t>.Net Version</a:t>
                      </a:r>
                      <a:endParaRPr lang="en-US" sz="24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 b="1">
                          <a:effectLst/>
                          <a:latin typeface="Cambria" panose="02040503050406030204" pitchFamily="18" charset="0"/>
                        </a:rPr>
                        <a:t>Release date</a:t>
                      </a:r>
                      <a:endParaRPr lang="en-US" sz="24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64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MVC 1.0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VS2008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.Net 3.5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2009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21227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MVC 2.0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VS 2008,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.Net 3.5/4.0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2010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205725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MVC 3.0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VS 2010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.Net 4.0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2011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225923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MVC 4.0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VS 2010 SP1,</a:t>
                      </a:r>
                      <a:br>
                        <a:rPr lang="en-US" sz="2400">
                          <a:effectLst/>
                          <a:latin typeface="Cambria" panose="02040503050406030204" pitchFamily="18" charset="0"/>
                        </a:rPr>
                      </a:b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VS 2012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.NET 4.0/4.5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2012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657732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MVC 5.0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VS 2013 - Nay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.NET 4.5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2013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16580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</a:rPr>
                        <a:t>MVC </a:t>
                      </a:r>
                      <a:r>
                        <a:rPr lang="en-US" sz="240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VS 2017, 2019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35407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ASP.NET Core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39149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87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 u="sng">
                <a:latin typeface="Cambria" panose="02040503050406030204" pitchFamily="18" charset="0"/>
              </a:rPr>
              <a:t>B</a:t>
            </a:r>
            <a:r>
              <a:rPr lang="vi-VN" sz="2800" b="1" u="sng">
                <a:latin typeface="Cambria" panose="02040503050406030204" pitchFamily="18" charset="0"/>
              </a:rPr>
              <a:t>ư</a:t>
            </a:r>
            <a:r>
              <a:rPr lang="en-US" sz="2800" b="1" u="sng">
                <a:latin typeface="Cambria" panose="02040503050406030204" pitchFamily="18" charset="0"/>
              </a:rPr>
              <a:t>ớc 4: </a:t>
            </a:r>
            <a:r>
              <a:rPr lang="en-US" sz="2800">
                <a:latin typeface="Cambria" panose="02040503050406030204" pitchFamily="18" charset="0"/>
              </a:rPr>
              <a:t>Tạo các Controller, th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ờng mỗi 1 Model sẽ đi với 1 Controller. Trong ví dụ này ta có 2 model là Catalog và Product nên sẽ có 2 Controller là: </a:t>
            </a:r>
            <a:r>
              <a:rPr lang="en-US" sz="2800" b="1">
                <a:solidFill>
                  <a:srgbClr val="002060"/>
                </a:solidFill>
                <a:latin typeface="Cambria" panose="02040503050406030204" pitchFamily="18" charset="0"/>
              </a:rPr>
              <a:t>Catalog</a:t>
            </a:r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</a:rPr>
              <a:t>Controller</a:t>
            </a:r>
            <a:r>
              <a:rPr lang="en-US" sz="2800">
                <a:latin typeface="Cambria" panose="02040503050406030204" pitchFamily="18" charset="0"/>
              </a:rPr>
              <a:t> và </a:t>
            </a:r>
            <a:r>
              <a:rPr lang="en-US" sz="2800" b="1">
                <a:solidFill>
                  <a:srgbClr val="002060"/>
                </a:solidFill>
                <a:latin typeface="Cambria" panose="02040503050406030204" pitchFamily="18" charset="0"/>
              </a:rPr>
              <a:t>Product</a:t>
            </a:r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</a:rPr>
              <a:t>Controller</a:t>
            </a:r>
          </a:p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- Khi tạo Controller, mặc định sẽ có tên Controller nối đằng sau Model</a:t>
            </a:r>
          </a:p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- Khi truy suất thì bỏ chữ Controller đằng sau đi, chỉ lấy tên Model</a:t>
            </a:r>
          </a:p>
          <a:p>
            <a:pPr marL="0" indent="0" algn="just">
              <a:buNone/>
            </a:pPr>
            <a:endParaRPr lang="en-US" b="1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12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Tạo </a:t>
            </a:r>
            <a:r>
              <a:rPr lang="en-US" sz="2800" b="1">
                <a:solidFill>
                  <a:srgbClr val="002060"/>
                </a:solidFill>
                <a:latin typeface="Cambria" panose="02040503050406030204" pitchFamily="18" charset="0"/>
              </a:rPr>
              <a:t>Catalog</a:t>
            </a:r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</a:rPr>
              <a:t>Controller</a:t>
            </a:r>
            <a:r>
              <a:rPr lang="en-US" sz="2800">
                <a:latin typeface="Cambria" panose="02040503050406030204" pitchFamily="18" charset="0"/>
              </a:rPr>
              <a:t>: 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right click vào th</a:t>
            </a:r>
            <a:r>
              <a:rPr lang="vi-VN" sz="2800">
                <a:latin typeface="Cambria" panose="02040503050406030204" pitchFamily="18" charset="0"/>
                <a:sym typeface="Wingdings" panose="05000000000000000000" pitchFamily="2" charset="2"/>
              </a:rPr>
              <a:t>ư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 mục ControllersAddController:</a:t>
            </a:r>
            <a:endParaRPr lang="en-US" sz="2800" b="1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0" indent="0" algn="just">
              <a:buNone/>
            </a:pPr>
            <a:endParaRPr lang="en-US" b="1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846C79-9FE3-434C-A891-FFE3339B4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00" t="-1" b="40876"/>
          <a:stretch/>
        </p:blipFill>
        <p:spPr>
          <a:xfrm>
            <a:off x="2743200" y="2043199"/>
            <a:ext cx="6400800" cy="40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271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Chọn MVC 5 Controller-Empty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nhấn Add</a:t>
            </a:r>
            <a:endParaRPr lang="en-US" b="1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2E467-E7D1-4F69-923C-96341C11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662" y="1695451"/>
            <a:ext cx="84486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Cửa sổ Add Controller hiển thị ra, mặc định có tên DefaultController</a:t>
            </a:r>
            <a:endParaRPr lang="en-US" b="1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C05813-33EA-4AC7-8875-EA5C270E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666" y="3727554"/>
            <a:ext cx="558165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8D6A9B-146D-4F2A-A53E-7A911AEB8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728632"/>
            <a:ext cx="5581650" cy="1143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49B2255-B19C-44B4-B5AB-A0951FDE738D}"/>
              </a:ext>
            </a:extLst>
          </p:cNvPr>
          <p:cNvSpPr txBox="1">
            <a:spLocks/>
          </p:cNvSpPr>
          <p:nvPr/>
        </p:nvSpPr>
        <p:spPr>
          <a:xfrm>
            <a:off x="440961" y="3070923"/>
            <a:ext cx="11430000" cy="5851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Ta đổi Default thành Catalog:</a:t>
            </a:r>
            <a:endParaRPr lang="en-US" b="1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1E5A7E4-0D6B-402B-B694-0216486D4413}"/>
              </a:ext>
            </a:extLst>
          </p:cNvPr>
          <p:cNvSpPr txBox="1">
            <a:spLocks/>
          </p:cNvSpPr>
          <p:nvPr/>
        </p:nvSpPr>
        <p:spPr>
          <a:xfrm>
            <a:off x="440961" y="5138285"/>
            <a:ext cx="11430000" cy="5851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Nhấn Add  để tạo Controller</a:t>
            </a:r>
            <a:endParaRPr lang="en-US" b="1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966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CatalogController được tạo ra, nó kế thừa từ lớp Controller:</a:t>
            </a:r>
            <a:endParaRPr lang="en-US" b="1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BA6E81-1040-40AE-8A50-F3E64F094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95450"/>
            <a:ext cx="90297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7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Ta sửa lại Action Index() để trả về danh sách Catalog:</a:t>
            </a:r>
            <a:endParaRPr lang="en-US" b="1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338847-07FB-4C55-9AA0-C2517695433C}"/>
              </a:ext>
            </a:extLst>
          </p:cNvPr>
          <p:cNvSpPr/>
          <p:nvPr/>
        </p:nvSpPr>
        <p:spPr>
          <a:xfrm>
            <a:off x="502810" y="1600200"/>
            <a:ext cx="1107959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WebsiteQuanLySanPham.Models;</a:t>
            </a:r>
          </a:p>
          <a:p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WebsiteQuanLySanPham.Controllers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2B91AF"/>
                </a:solidFill>
                <a:latin typeface="Consolas" panose="020B0609020204030204" pitchFamily="49" charset="0"/>
              </a:rPr>
              <a:t>CatalogController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</a:rPr>
              <a:t>// GET: Catalog</a:t>
            </a:r>
            <a:endParaRPr lang="en-US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2B91AF"/>
                </a:solidFill>
                <a:latin typeface="Consolas" panose="020B0609020204030204" pitchFamily="49" charset="0"/>
              </a:rPr>
              <a:t>ActionResult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2B91AF"/>
                </a:solidFill>
                <a:latin typeface="Consolas" panose="020B0609020204030204" pitchFamily="49" charset="0"/>
              </a:rPr>
              <a:t>QuanLySanPhamDataContext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context =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2B91AF"/>
                </a:solidFill>
                <a:latin typeface="Consolas" panose="020B0609020204030204" pitchFamily="49" charset="0"/>
              </a:rPr>
              <a:t>QuanLySanPhamDataContext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>
                <a:solidFill>
                  <a:srgbClr val="2B91AF"/>
                </a:solidFill>
                <a:latin typeface="Consolas" panose="020B0609020204030204" pitchFamily="49" charset="0"/>
              </a:rPr>
              <a:t>Catalog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&gt; dsCatalog = context.Catalogs.ToList();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View(dsCatalog);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16556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 u="sng">
                <a:latin typeface="Cambria" panose="02040503050406030204" pitchFamily="18" charset="0"/>
              </a:rPr>
              <a:t>B</a:t>
            </a:r>
            <a:r>
              <a:rPr lang="vi-VN" sz="2800" b="1" u="sng">
                <a:latin typeface="Cambria" panose="02040503050406030204" pitchFamily="18" charset="0"/>
              </a:rPr>
              <a:t>ư</a:t>
            </a:r>
            <a:r>
              <a:rPr lang="en-US" sz="2800" b="1" u="sng">
                <a:latin typeface="Cambria" panose="02040503050406030204" pitchFamily="18" charset="0"/>
              </a:rPr>
              <a:t>ớc 5:</a:t>
            </a:r>
            <a:r>
              <a:rPr lang="en-US" sz="2800">
                <a:latin typeface="Cambria" panose="02040503050406030204" pitchFamily="18" charset="0"/>
              </a:rPr>
              <a:t> Tạo View cho Controller để hiển thị nội dung lên Website </a:t>
            </a:r>
          </a:p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Bấm chuột phải vào Action Index()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chọn AddView</a:t>
            </a:r>
            <a:endParaRPr lang="en-US" sz="2800">
              <a:latin typeface="Cambria" panose="02040503050406030204" pitchFamily="18" charset="0"/>
            </a:endParaRPr>
          </a:p>
          <a:p>
            <a:pPr marL="0" indent="0" algn="just">
              <a:buNone/>
            </a:pPr>
            <a:endParaRPr lang="en-US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DA36AA-8C06-4762-BE27-4CE228247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25543" r="28750" b="23321"/>
          <a:stretch/>
        </p:blipFill>
        <p:spPr>
          <a:xfrm>
            <a:off x="2667000" y="2292714"/>
            <a:ext cx="5943600" cy="35052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20B79B-A6A7-416E-873A-A30AC86FB66A}"/>
              </a:ext>
            </a:extLst>
          </p:cNvPr>
          <p:cNvCxnSpPr/>
          <p:nvPr/>
        </p:nvCxnSpPr>
        <p:spPr>
          <a:xfrm flipH="1">
            <a:off x="6172200" y="3429000"/>
            <a:ext cx="838200" cy="2714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139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 u="sng">
                <a:latin typeface="Cambria" panose="02040503050406030204" pitchFamily="18" charset="0"/>
              </a:rPr>
              <a:t>ViewName: </a:t>
            </a:r>
            <a:r>
              <a:rPr lang="en-US" sz="2800">
                <a:latin typeface="Cambria" panose="02040503050406030204" pitchFamily="18" charset="0"/>
              </a:rPr>
              <a:t>Index (tên mặc định, ta có thể hiệu chỉnh)</a:t>
            </a:r>
          </a:p>
          <a:p>
            <a:pPr marL="0" indent="0" algn="just">
              <a:buNone/>
            </a:pPr>
            <a:r>
              <a:rPr lang="en-US" sz="2800" b="1" u="sng">
                <a:latin typeface="Cambria" panose="02040503050406030204" pitchFamily="18" charset="0"/>
              </a:rPr>
              <a:t>Template: </a:t>
            </a:r>
            <a:r>
              <a:rPr lang="en-US" sz="2800">
                <a:latin typeface="Cambria" panose="02040503050406030204" pitchFamily="18" charset="0"/>
              </a:rPr>
              <a:t>Chọn List để hiện thị danh sách </a:t>
            </a:r>
          </a:p>
          <a:p>
            <a:pPr marL="0" indent="0" algn="just">
              <a:buNone/>
            </a:pPr>
            <a:r>
              <a:rPr lang="en-US" sz="2800" b="1" u="sng">
                <a:latin typeface="Cambria" panose="02040503050406030204" pitchFamily="18" charset="0"/>
              </a:rPr>
              <a:t>Model class: </a:t>
            </a:r>
            <a:r>
              <a:rPr lang="en-US" sz="2800">
                <a:latin typeface="Cambria" panose="02040503050406030204" pitchFamily="18" charset="0"/>
              </a:rPr>
              <a:t>Chọn Catalog</a:t>
            </a:r>
          </a:p>
          <a:p>
            <a:pPr marL="0" indent="0" algn="just">
              <a:buNone/>
            </a:pPr>
            <a:endParaRPr lang="en-US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A2573-4142-405B-AE0A-92FF60A4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657475"/>
            <a:ext cx="5581650" cy="3124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ED934E-6F41-400A-AC61-E8A6C3C54245}"/>
              </a:ext>
            </a:extLst>
          </p:cNvPr>
          <p:cNvCxnSpPr>
            <a:cxnSpLocks/>
          </p:cNvCxnSpPr>
          <p:nvPr/>
        </p:nvCxnSpPr>
        <p:spPr>
          <a:xfrm>
            <a:off x="7848600" y="4953000"/>
            <a:ext cx="0" cy="423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AD7012-5444-4B31-8E69-3D6179E89F21}"/>
              </a:ext>
            </a:extLst>
          </p:cNvPr>
          <p:cNvSpPr txBox="1"/>
          <p:nvPr/>
        </p:nvSpPr>
        <p:spPr>
          <a:xfrm>
            <a:off x="6172200" y="5902722"/>
            <a:ext cx="3564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</a:rPr>
              <a:t>Nhấn Add để tạo View</a:t>
            </a:r>
          </a:p>
        </p:txBody>
      </p:sp>
    </p:spTree>
    <p:extLst>
      <p:ext uri="{BB962C8B-B14F-4D97-AF65-F5344CB8AC3E}">
        <p14:creationId xmlns:p14="http://schemas.microsoft.com/office/powerpoint/2010/main" val="3373222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>
                <a:latin typeface="Cambria" panose="02040503050406030204" pitchFamily="18" charset="0"/>
              </a:rPr>
              <a:t>Coding</a:t>
            </a:r>
          </a:p>
          <a:p>
            <a:pPr marL="0" indent="0" algn="just">
              <a:buNone/>
            </a:pPr>
            <a:r>
              <a:rPr lang="en-US" sz="2800" b="1">
                <a:latin typeface="Cambria" panose="02040503050406030204" pitchFamily="18" charset="0"/>
              </a:rPr>
              <a:t>View</a:t>
            </a:r>
          </a:p>
          <a:p>
            <a:pPr marL="0" indent="0" algn="just">
              <a:buNone/>
            </a:pPr>
            <a:r>
              <a:rPr lang="en-US" sz="2800" b="1">
                <a:latin typeface="Cambria" panose="02040503050406030204" pitchFamily="18" charset="0"/>
              </a:rPr>
              <a:t>Catalog</a:t>
            </a:r>
          </a:p>
          <a:p>
            <a:pPr marL="0" indent="0" algn="just">
              <a:buNone/>
            </a:pPr>
            <a:r>
              <a:rPr lang="en-US" sz="2800" b="1">
                <a:latin typeface="Cambria" panose="02040503050406030204" pitchFamily="18" charset="0"/>
              </a:rPr>
              <a:t>Tự</a:t>
            </a:r>
          </a:p>
          <a:p>
            <a:pPr marL="0" indent="0" algn="just">
              <a:buNone/>
            </a:pPr>
            <a:r>
              <a:rPr lang="en-US" sz="2800" b="1">
                <a:latin typeface="Cambria" panose="02040503050406030204" pitchFamily="18" charset="0"/>
              </a:rPr>
              <a:t>Sinh </a:t>
            </a:r>
          </a:p>
          <a:p>
            <a:pPr marL="0" indent="0" algn="just">
              <a:buNone/>
            </a:pPr>
            <a:r>
              <a:rPr lang="en-US" sz="2800" b="1">
                <a:latin typeface="Cambria" panose="02040503050406030204" pitchFamily="18" charset="0"/>
              </a:rPr>
              <a:t>ra:</a:t>
            </a:r>
          </a:p>
          <a:p>
            <a:pPr marL="0" indent="0" algn="just">
              <a:buNone/>
            </a:pPr>
            <a:endParaRPr lang="en-US" b="1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3CC934-8804-4EC4-916F-9F2D1FA2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28" y="1112028"/>
            <a:ext cx="9629775" cy="523131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1DF2D7-1CA3-4DC7-BCA3-2B4EFA946B76}"/>
              </a:ext>
            </a:extLst>
          </p:cNvPr>
          <p:cNvCxnSpPr>
            <a:cxnSpLocks/>
          </p:cNvCxnSpPr>
          <p:nvPr/>
        </p:nvCxnSpPr>
        <p:spPr>
          <a:xfrm>
            <a:off x="10515600" y="3200400"/>
            <a:ext cx="0" cy="114300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6CB657-3805-4466-8300-600F60A176B8}"/>
              </a:ext>
            </a:extLst>
          </p:cNvPr>
          <p:cNvCxnSpPr>
            <a:cxnSpLocks/>
          </p:cNvCxnSpPr>
          <p:nvPr/>
        </p:nvCxnSpPr>
        <p:spPr>
          <a:xfrm flipH="1">
            <a:off x="7848600" y="4343400"/>
            <a:ext cx="198120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675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Chạy View của Catalog lên, muốn chạy View nào bấm chuột phải vào View đó chọn View in Browser:</a:t>
            </a:r>
            <a:endParaRPr lang="en-US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3E4170-E45D-4716-A38E-0EBD22B4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25" t="15679" b="32213"/>
          <a:stretch/>
        </p:blipFill>
        <p:spPr>
          <a:xfrm>
            <a:off x="3619500" y="2202305"/>
            <a:ext cx="51054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1.1.  ASP .NET  MVC  là gì ?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Controller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Nhận yêu cầu từ user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Xử lý và xây dựng model phù hợp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Chuyển  Model cho View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View:  Tiếp  nhận  Model  từ  Controller  để  sinh  giao  diện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phù hợp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Model:  Chứa  dữ  liệu  chia  sẽ chung  giữa  Controller  và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View </a:t>
            </a:r>
            <a:endParaRPr lang="en-US" sz="2800">
              <a:latin typeface="Cambria" panose="02040503050406030204" pitchFamily="18" charset="0"/>
            </a:endParaRPr>
          </a:p>
        </p:txBody>
      </p:sp>
      <p:pic>
        <p:nvPicPr>
          <p:cNvPr id="2050" name="Picture 2" descr="https://i-msdn.sec.s-msft.com/dynimg/IC263184.png">
            <a:extLst>
              <a:ext uri="{FF2B5EF4-FFF2-40B4-BE49-F238E27FC236}">
                <a16:creationId xmlns:a16="http://schemas.microsoft.com/office/drawing/2014/main" id="{C7A413CE-F190-4A5C-A5BD-0B92179F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86537"/>
            <a:ext cx="3124200" cy="263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0945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Kết qủa chạy View Index của Catalog lên:</a:t>
            </a:r>
            <a:endParaRPr lang="en-US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386FA3-4280-4374-A7E5-FF0C91024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69"/>
          <a:stretch/>
        </p:blipFill>
        <p:spPr>
          <a:xfrm>
            <a:off x="1457325" y="1609725"/>
            <a:ext cx="9277350" cy="4791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90404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T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ơng tự ta lặp lại các b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ớc để làm Controller và View cho Product Model</a:t>
            </a:r>
            <a:endParaRPr lang="en-US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BCBDA1-E562-4949-BE36-7155B7710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1622217"/>
            <a:ext cx="82581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13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Sourcode View của Product:</a:t>
            </a:r>
            <a:endParaRPr lang="en-US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793D9F-D8D2-491E-B978-858E6C56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692420"/>
            <a:ext cx="6367463" cy="47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01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Chạy lên ta có nội dung hiển thị nh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 sau:</a:t>
            </a:r>
            <a:endParaRPr lang="en-US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87C68E-8BB5-490B-8652-53A58A6DA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76400"/>
            <a:ext cx="8829675" cy="44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1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Sửa coding trong View để hiển thị Hình Ảnh thay vì chuỗi:</a:t>
            </a:r>
            <a:endParaRPr lang="en-US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4877A-D920-496F-B32A-BA38FF7B3038}"/>
              </a:ext>
            </a:extLst>
          </p:cNvPr>
          <p:cNvSpPr/>
          <p:nvPr/>
        </p:nvSpPr>
        <p:spPr>
          <a:xfrm>
            <a:off x="762000" y="1905000"/>
            <a:ext cx="10744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@Html.DisplayFor(modelItem =&gt; item.Picture)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="~/Hinh/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@Url.Content(item.Picture)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="Image"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="100"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      height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="100"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40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1784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7. Xây dựng ứng dụng web MVC với CSDL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>
                <a:latin typeface="Cambria" panose="02040503050406030204" pitchFamily="18" charset="0"/>
              </a:rPr>
              <a:t>Chạy View lên ta thấy hình ảnh hiển thị:</a:t>
            </a:r>
            <a:endParaRPr lang="en-US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2BEA8-BFE2-4DF3-A1E2-A9CF2657B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86" r="10000" b="5482"/>
          <a:stretch/>
        </p:blipFill>
        <p:spPr>
          <a:xfrm>
            <a:off x="296056" y="2023725"/>
            <a:ext cx="10972800" cy="4231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6353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495800" y="2555117"/>
            <a:ext cx="26670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600">
                <a:latin typeface="Cambria" panose="02040503050406030204" pitchFamily="18" charset="0"/>
                <a:cs typeface="Arial" charset="0"/>
              </a:rPr>
              <a:t>END</a:t>
            </a:r>
          </a:p>
        </p:txBody>
      </p:sp>
      <p:pic>
        <p:nvPicPr>
          <p:cNvPr id="8" name="Picture 2" descr="Image result for min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3611303"/>
            <a:ext cx="218122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min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310736"/>
            <a:ext cx="1905000" cy="190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7010400" y="533400"/>
            <a:ext cx="1714500" cy="1745064"/>
          </a:xfrm>
          <a:prstGeom prst="cloudCallout">
            <a:avLst>
              <a:gd name="adj1" fmla="val 45968"/>
              <a:gd name="adj2" fmla="val 9235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mbria" panose="02040503050406030204" pitchFamily="18" charset="0"/>
              </a:rPr>
              <a:t>Hey! Coding is easy!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8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1.1.  ASP .NET  MVC  là gì ?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vi-VN" sz="2800" b="1">
                <a:latin typeface="Cambria" panose="02040503050406030204" pitchFamily="18" charset="0"/>
              </a:rPr>
              <a:t>Models: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Lưu  trữ  thông   tin,  trạng  thái  của  các  đối  tượng ,  là   1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lớp được ánh xạ từ 1 bảng trong CSDL.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 Chứa  tất  cả  các  nghiệp  vụ  logic,  phương  thức  xử  lý,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truy xuất database,  các Class,  hàm xử lý..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Ví  dụ:  lớp  </a:t>
            </a:r>
            <a:r>
              <a:rPr lang="en-US" sz="2800">
                <a:latin typeface="Cambria" panose="02040503050406030204" pitchFamily="18" charset="0"/>
              </a:rPr>
              <a:t>SanPham</a:t>
            </a:r>
            <a:r>
              <a:rPr lang="vi-VN" sz="2800">
                <a:latin typeface="Cambria" panose="02040503050406030204" pitchFamily="18" charset="0"/>
              </a:rPr>
              <a:t> được  sử  dụng  để  mô  tả  dữ  liệu  từ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bảng </a:t>
            </a:r>
            <a:r>
              <a:rPr lang="en-US" sz="2800">
                <a:latin typeface="Cambria" panose="02040503050406030204" pitchFamily="18" charset="0"/>
              </a:rPr>
              <a:t>SanPham</a:t>
            </a:r>
            <a:r>
              <a:rPr lang="vi-VN" sz="2800">
                <a:latin typeface="Cambria" panose="02040503050406030204" pitchFamily="18" charset="0"/>
              </a:rPr>
              <a:t>,  </a:t>
            </a:r>
            <a:r>
              <a:rPr lang="en-US" sz="2800">
                <a:latin typeface="Cambria" panose="02040503050406030204" pitchFamily="18" charset="0"/>
              </a:rPr>
              <a:t>có mã sản phẩm, tên, đ</a:t>
            </a:r>
            <a:r>
              <a:rPr lang="vi-VN" sz="2800">
                <a:latin typeface="Cambria" panose="02040503050406030204" pitchFamily="18" charset="0"/>
              </a:rPr>
              <a:t>ơ</a:t>
            </a:r>
            <a:r>
              <a:rPr lang="en-US" sz="2800">
                <a:latin typeface="Cambria" panose="02040503050406030204" pitchFamily="18" charset="0"/>
              </a:rPr>
              <a:t>n giá, số l</a:t>
            </a:r>
            <a:r>
              <a:rPr lang="vi-VN" sz="2800">
                <a:latin typeface="Cambria" panose="02040503050406030204" pitchFamily="18" charset="0"/>
              </a:rPr>
              <a:t>ư</a:t>
            </a:r>
            <a:r>
              <a:rPr lang="en-US" sz="2800">
                <a:latin typeface="Cambria" panose="02040503050406030204" pitchFamily="18" charset="0"/>
              </a:rPr>
              <a:t>ợng…</a:t>
            </a:r>
          </a:p>
        </p:txBody>
      </p:sp>
    </p:spTree>
    <p:extLst>
      <p:ext uri="{BB962C8B-B14F-4D97-AF65-F5344CB8AC3E}">
        <p14:creationId xmlns:p14="http://schemas.microsoft.com/office/powerpoint/2010/main" val="220261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391400" cy="508000"/>
            <a:chOff x="789624" y="1191463"/>
            <a:chExt cx="7391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190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vi-VN" sz="2800" b="1">
                  <a:latin typeface="Cambria" panose="02040503050406030204" pitchFamily="18" charset="0"/>
                </a:rPr>
                <a:t>1.1.  ASP .NET  MVC  là gì ?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vi-VN" sz="2800" b="1">
                <a:latin typeface="Cambria" panose="02040503050406030204" pitchFamily="18" charset="0"/>
              </a:rPr>
              <a:t>Views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Chịu  trách   nhiệm  hiển  thị  các  thông  tin  lên   cho  người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dùng thông qua giao diện.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Chứa các  đối tượng  GUI(Textbox, images</a:t>
            </a:r>
            <a:r>
              <a:rPr lang="en-US" sz="2800">
                <a:latin typeface="Cambria" panose="02040503050406030204" pitchFamily="18" charset="0"/>
              </a:rPr>
              <a:t>, table</a:t>
            </a:r>
            <a:r>
              <a:rPr lang="vi-VN" sz="2800">
                <a:latin typeface="Cambria" panose="02040503050406030204" pitchFamily="18" charset="0"/>
              </a:rPr>
              <a:t>...  ).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vi-VN" sz="2800">
                <a:latin typeface="Cambria" panose="02040503050406030204" pitchFamily="18" charset="0"/>
              </a:rPr>
              <a:t>Các  thông  tin  cần  hiển  thị  được  lấy  từ  thành  phần</a:t>
            </a:r>
            <a:r>
              <a:rPr lang="en-US" sz="2800">
                <a:latin typeface="Cambria" panose="02040503050406030204" pitchFamily="18" charset="0"/>
              </a:rPr>
              <a:t> </a:t>
            </a:r>
            <a:r>
              <a:rPr lang="vi-VN" sz="2800">
                <a:latin typeface="Cambria" panose="02040503050406030204" pitchFamily="18" charset="0"/>
              </a:rPr>
              <a:t>Models.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vi-VN" sz="2800">
                <a:latin typeface="Cambria" panose="02040503050406030204" pitchFamily="18" charset="0"/>
              </a:rPr>
              <a:t>Ví  dụ:  Đối  tượng  </a:t>
            </a:r>
            <a:r>
              <a:rPr lang="en-US" sz="2800">
                <a:latin typeface="Cambria" panose="02040503050406030204" pitchFamily="18" charset="0"/>
              </a:rPr>
              <a:t>Danh sách SanPham</a:t>
            </a:r>
            <a:r>
              <a:rPr lang="vi-VN" sz="2800">
                <a:latin typeface="Cambria" panose="02040503050406030204" pitchFamily="18" charset="0"/>
              </a:rPr>
              <a:t>  </a:t>
            </a:r>
            <a:r>
              <a:rPr lang="en-US" sz="2800">
                <a:latin typeface="Cambria" panose="02040503050406030204" pitchFamily="18" charset="0"/>
              </a:rPr>
              <a:t>hiển thị lên GridView, chi tiết sản phẩm hiển thị lên các Textbox…</a:t>
            </a:r>
          </a:p>
        </p:txBody>
      </p:sp>
    </p:spTree>
    <p:extLst>
      <p:ext uri="{BB962C8B-B14F-4D97-AF65-F5344CB8AC3E}">
        <p14:creationId xmlns:p14="http://schemas.microsoft.com/office/powerpoint/2010/main" val="3495562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3421</TotalTime>
  <Words>3411</Words>
  <Application>Microsoft Office PowerPoint</Application>
  <PresentationFormat>Widescreen</PresentationFormat>
  <Paragraphs>483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Cambria</vt:lpstr>
      <vt:lpstr>Consolas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Nguyễn Trịnh Đông</cp:lastModifiedBy>
  <cp:revision>811</cp:revision>
  <dcterms:created xsi:type="dcterms:W3CDTF">2011-04-06T04:04:31Z</dcterms:created>
  <dcterms:modified xsi:type="dcterms:W3CDTF">2024-09-30T07:43:41Z</dcterms:modified>
</cp:coreProperties>
</file>